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11" r:id="rId2"/>
    <p:sldId id="328" r:id="rId3"/>
    <p:sldId id="259" r:id="rId4"/>
    <p:sldId id="261" r:id="rId5"/>
    <p:sldId id="325" r:id="rId6"/>
    <p:sldId id="313" r:id="rId7"/>
    <p:sldId id="335" r:id="rId8"/>
    <p:sldId id="342" r:id="rId9"/>
    <p:sldId id="344" r:id="rId10"/>
    <p:sldId id="359" r:id="rId11"/>
    <p:sldId id="336" r:id="rId12"/>
    <p:sldId id="348" r:id="rId13"/>
    <p:sldId id="349" r:id="rId14"/>
    <p:sldId id="350" r:id="rId15"/>
    <p:sldId id="357" r:id="rId16"/>
    <p:sldId id="352" r:id="rId17"/>
    <p:sldId id="358" r:id="rId18"/>
    <p:sldId id="354" r:id="rId19"/>
    <p:sldId id="33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920000"/>
    <a:srgbClr val="453090"/>
    <a:srgbClr val="D60093"/>
    <a:srgbClr val="8FE2FF"/>
    <a:srgbClr val="3B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893" autoAdjust="0"/>
  </p:normalViewPr>
  <p:slideViewPr>
    <p:cSldViewPr>
      <p:cViewPr varScale="1">
        <p:scale>
          <a:sx n="99" d="100"/>
          <a:sy n="99" d="100"/>
        </p:scale>
        <p:origin x="-3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81D23F-C2E3-4839-B530-F327CEB3AF6E}" type="datetimeFigureOut">
              <a:rPr lang="ru-RU" smtClean="0"/>
              <a:pPr/>
              <a:t>20.11.2017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3AC2D6-3D67-4667-A4B1-CB795E4ECA1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AC2D6-3D67-4667-A4B1-CB795E4ECA16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AC2D6-3D67-4667-A4B1-CB795E4ECA16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AC2D6-3D67-4667-A4B1-CB795E4ECA16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AC2D6-3D67-4667-A4B1-CB795E4ECA16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AC2D6-3D67-4667-A4B1-CB795E4ECA16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83009-11EC-443A-AA71-97D0E899ED39}" type="slidenum">
              <a:rPr lang="ru-RU" smtClean="0"/>
              <a:pPr/>
              <a:t>11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AC2D6-3D67-4667-A4B1-CB795E4ECA16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AC2D6-3D67-4667-A4B1-CB795E4ECA16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46AED-6995-4E38-AA77-211B4B5ED828}" type="datetime1">
              <a:rPr lang="ru-RU" smtClean="0"/>
              <a:pPr/>
              <a:t>20.11.2017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05DE-8FF0-4105-BF32-A59A8C2AE6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82B29-9524-4686-9BF1-930E2DCF01E0}" type="datetime1">
              <a:rPr lang="ru-RU" smtClean="0"/>
              <a:pPr/>
              <a:t>20.11.2017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05DE-8FF0-4105-BF32-A59A8C2AE6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2219C-3255-4A8A-810B-A9FE0DD9ACAF}" type="datetime1">
              <a:rPr lang="ru-RU" smtClean="0"/>
              <a:pPr/>
              <a:t>20.11.2017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05DE-8FF0-4105-BF32-A59A8C2AE6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C0F1-3D77-4B7D-9325-352913FEDA5A}" type="datetime1">
              <a:rPr lang="ru-RU" smtClean="0"/>
              <a:pPr/>
              <a:t>20.11.2017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05DE-8FF0-4105-BF32-A59A8C2AE6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F8DD2-0F6B-45DE-9D41-33B50CD2BCCE}" type="datetime1">
              <a:rPr lang="ru-RU" smtClean="0"/>
              <a:pPr/>
              <a:t>20.11.2017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05DE-8FF0-4105-BF32-A59A8C2AE6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818DE-5151-44A4-925E-D3544D412276}" type="datetime1">
              <a:rPr lang="ru-RU" smtClean="0"/>
              <a:pPr/>
              <a:t>20.11.2017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05DE-8FF0-4105-BF32-A59A8C2AE6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4E38-A4A6-4F77-8688-3FB2CC04DEA1}" type="datetime1">
              <a:rPr lang="ru-RU" smtClean="0"/>
              <a:pPr/>
              <a:t>20.11.2017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05DE-8FF0-4105-BF32-A59A8C2AE6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97D5F-1132-475A-91DB-CC78452AEC17}" type="datetime1">
              <a:rPr lang="ru-RU" smtClean="0"/>
              <a:pPr/>
              <a:t>20.11.2017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05DE-8FF0-4105-BF32-A59A8C2AE6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60D8-D5AD-4825-A1C5-DF6458E0B8A8}" type="datetime1">
              <a:rPr lang="ru-RU" smtClean="0"/>
              <a:pPr/>
              <a:t>20.11.2017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05DE-8FF0-4105-BF32-A59A8C2AE6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1EF7E-3E14-4780-A5C3-30DE1EEF5963}" type="datetime1">
              <a:rPr lang="ru-RU" smtClean="0"/>
              <a:pPr/>
              <a:t>20.11.2017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05DE-8FF0-4105-BF32-A59A8C2AE6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B6AA-CC94-4710-9373-7331B13994ED}" type="datetime1">
              <a:rPr lang="ru-RU" smtClean="0"/>
              <a:pPr/>
              <a:t>20.11.2017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05DE-8FF0-4105-BF32-A59A8C2AE6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F37AB-C86A-4D49-AD6F-EADF6F8B56D3}" type="datetime1">
              <a:rPr lang="ru-RU" smtClean="0"/>
              <a:pPr/>
              <a:t>20.11.2017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105DE-8FF0-4105-BF32-A59A8C2AE61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jpeg"/><Relationship Id="rId7" Type="http://schemas.openxmlformats.org/officeDocument/2006/relationships/image" Target="../media/image1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8.jpeg"/><Relationship Id="rId7" Type="http://schemas.openxmlformats.org/officeDocument/2006/relationships/image" Target="../media/image41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3.jpeg"/><Relationship Id="rId7" Type="http://schemas.openxmlformats.org/officeDocument/2006/relationships/image" Target="../media/image46.png"/><Relationship Id="rId2" Type="http://schemas.openxmlformats.org/officeDocument/2006/relationships/hyperlink" Target="http://cvr-frn.spb.ru/images/DSC01517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hyperlink" Target="http://cvr-frn.spb.ru/images/DSC01410.jpg" TargetMode="External"/><Relationship Id="rId9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3" Type="http://schemas.openxmlformats.org/officeDocument/2006/relationships/image" Target="../media/image51.jpe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1.png"/><Relationship Id="rId10" Type="http://schemas.openxmlformats.org/officeDocument/2006/relationships/image" Target="../media/image56.jpeg"/><Relationship Id="rId4" Type="http://schemas.openxmlformats.org/officeDocument/2006/relationships/image" Target="../media/image25.jpeg"/><Relationship Id="rId9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3528" y="1772816"/>
            <a:ext cx="85689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9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Разработка новых форм поддержки развития одаренных детей и талантливой молодежи в условиях дополнительного образования</a:t>
            </a:r>
            <a:endParaRPr lang="ru-RU" sz="3600" dirty="0" smtClean="0">
              <a:solidFill>
                <a:srgbClr val="9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  <a:p>
            <a:pPr lvl="0" algn="ctr"/>
            <a:endParaRPr lang="ru-RU" sz="3600" b="1" dirty="0" smtClean="0">
              <a:solidFill>
                <a:srgbClr val="45309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3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60032" y="4437112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Корчуганова Ирина Павловна</a:t>
            </a:r>
            <a:r>
              <a:rPr lang="ru-RU" sz="1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r"/>
            <a:r>
              <a:rPr lang="ru-RU" sz="1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методист ГБУ ДО Центра творчества и   образования  </a:t>
            </a:r>
          </a:p>
          <a:p>
            <a:pPr algn="r"/>
            <a:r>
              <a:rPr lang="ru-RU" sz="1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Фрунзенского района Санкт-Петербурга</a:t>
            </a:r>
            <a:endParaRPr lang="ru-RU" sz="12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лого ЦТиО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404664"/>
            <a:ext cx="1608618" cy="1152128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05DE-8FF0-4105-BF32-A59A8C2AE61A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79712" y="620688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onstantia" pitchFamily="18" charset="0"/>
                <a:cs typeface="Times New Roman" pitchFamily="18" charset="0"/>
              </a:rPr>
              <a:t>Новые формы поддержки развития </a:t>
            </a:r>
          </a:p>
          <a:p>
            <a:pPr algn="ctr"/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onstantia" pitchFamily="18" charset="0"/>
                <a:cs typeface="Times New Roman" pitchFamily="18" charset="0"/>
              </a:rPr>
              <a:t>одаренных детей и талантливой молодежи</a:t>
            </a:r>
            <a:endParaRPr lang="ru-RU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onstantia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556792"/>
            <a:ext cx="784887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Проведение творческих встреч с участием студентов и представителей ВУЗ , деятелей науки и искусства 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Реализация проекта “</a:t>
            </a:r>
            <a:r>
              <a:rPr lang="ru-RU" sz="1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МЕДИА-час</a:t>
            </a: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”  и организация просмотров </a:t>
            </a:r>
            <a:r>
              <a:rPr lang="ru-RU" sz="1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онлайн</a:t>
            </a: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трансляций </a:t>
            </a:r>
            <a:r>
              <a:rPr lang="ru-RU" sz="1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медиа-сайта</a:t>
            </a: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Мариинского</a:t>
            </a: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театра, выступлений выдающихся ученых и деятелей искусства в образовательном центре “Сириус”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Проведение молодежного фестиваля “В согласии – будущее, в единстве – жизнь!”, музыкального конкурса “</a:t>
            </a:r>
            <a:r>
              <a:rPr lang="ru-RU" sz="1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Фрунзенская</a:t>
            </a: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волна”,  конкурса по истории “Россия – моя Родина” и конкурса социально-культурных проектов  “Молодежные инициативы”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Организация молодежного форума “Преимущества российского образования!” и встреч  молодежи с представителями высших учебных заведений, посвященных Дню российской науки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Включение одаренных детей и талантливой молодежи в социально культурную проектную деятельность, разработку проектов и их реализацию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Совместные мероприятия с Академией талантов Санкт-Петербурга – экскурсии и торжественное награждение детей за высокие творческие достижения</a:t>
            </a:r>
            <a:endParaRPr lang="ru-RU" sz="1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5" name="Picture 2" descr="C:\Users\user\Desktop\лого ЦТи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332656"/>
            <a:ext cx="1105925" cy="792088"/>
          </a:xfrm>
          <a:prstGeom prst="rect">
            <a:avLst/>
          </a:prstGeom>
          <a:noFill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05DE-8FF0-4105-BF32-A59A8C2AE61A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081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692697"/>
            <a:ext cx="6336704" cy="576063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  <a:ea typeface="Adobe Fan Heiti Std B" pitchFamily="34" charset="-128"/>
                <a:cs typeface="Times New Roman" pitchFamily="18" charset="0"/>
              </a:rPr>
              <a:t>Молодежный фестиваль  </a:t>
            </a:r>
            <a:br>
              <a:rPr lang="ru-RU" sz="2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  <a:ea typeface="Adobe Fan Heiti Std B" pitchFamily="34" charset="-128"/>
                <a:cs typeface="Times New Roman" pitchFamily="18" charset="0"/>
              </a:rPr>
            </a:br>
            <a:r>
              <a:rPr lang="ru-RU" sz="2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  <a:ea typeface="Adobe Fan Heiti Std B" pitchFamily="34" charset="-128"/>
                <a:cs typeface="Times New Roman" pitchFamily="18" charset="0"/>
              </a:rPr>
              <a:t>«В согласии – будущее, в единстве – жизнь!»</a:t>
            </a:r>
            <a:endParaRPr lang="ru-RU" sz="3600" b="1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ea typeface="Adobe Fan Heiti Std B" pitchFamily="34" charset="-128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404664"/>
            <a:ext cx="8784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Constantia" pitchFamily="18" charset="0"/>
                <a:cs typeface="Times New Roman" pitchFamily="18" charset="0"/>
              </a:rPr>
              <a:t>Новые формы поддержки развития одаренных детей и талантливой молодежи</a:t>
            </a:r>
            <a:endParaRPr lang="ru-RU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Constantia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uristos24.ru/wp-content/uploads/2016/04/zakrytoe-akcionernoe-obtshestv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1008112" cy="6033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1556792"/>
            <a:ext cx="8352928" cy="4658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just" defTabSz="685800">
              <a:lnSpc>
                <a:spcPct val="90000"/>
              </a:lnSpc>
              <a:spcBef>
                <a:spcPts val="750"/>
              </a:spcBef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В  2015-2016 учебном году количество участников составило 350 человек  </a:t>
            </a:r>
          </a:p>
          <a:p>
            <a:pPr marL="171450" lvl="0" indent="-171450" algn="just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В 2016 – 2017 учебном году – 435</a:t>
            </a:r>
          </a:p>
          <a:p>
            <a:pPr marL="171450" lvl="0" indent="-171450" algn="just" defTabSz="685800">
              <a:lnSpc>
                <a:spcPct val="90000"/>
              </a:lnSpc>
              <a:spcBef>
                <a:spcPts val="750"/>
              </a:spcBef>
              <a:defRPr/>
            </a:pP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	10-11.11.2016 г. </a:t>
            </a:r>
          </a:p>
          <a:p>
            <a:pPr marL="171450" lvl="0" indent="-171450" algn="just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Музыкальный конкурс “</a:t>
            </a:r>
            <a:r>
              <a:rPr lang="ru-RU" sz="1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Фрунзенская</a:t>
            </a: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 волна” направлен на популяризацию и развитие отечественной музыкальной культуры</a:t>
            </a:r>
          </a:p>
          <a:p>
            <a:pPr marL="171450" lvl="0" indent="-171450" algn="just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Количество участников – 172 </a:t>
            </a:r>
          </a:p>
          <a:p>
            <a:pPr marL="171450" lvl="0" indent="-171450" algn="just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Старшеклассники 24 школ, гимназий и учреждений дополнительного образования</a:t>
            </a:r>
          </a:p>
          <a:p>
            <a:pPr marL="171450" lvl="0" indent="-171450" algn="just" defTabSz="685800">
              <a:lnSpc>
                <a:spcPct val="90000"/>
              </a:lnSpc>
              <a:spcBef>
                <a:spcPts val="750"/>
              </a:spcBef>
              <a:defRPr/>
            </a:pP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	10.03.2017 г. </a:t>
            </a:r>
          </a:p>
          <a:p>
            <a:pPr marL="171450" lvl="0" indent="-171450" algn="just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В конкурсе по истории Отечества соревновались команды 16 школ </a:t>
            </a:r>
          </a:p>
          <a:p>
            <a:pPr marL="171450" lvl="0" indent="-171450" algn="just" defTabSz="685800">
              <a:lnSpc>
                <a:spcPct val="90000"/>
              </a:lnSpc>
              <a:spcBef>
                <a:spcPts val="750"/>
              </a:spcBef>
              <a:defRPr/>
            </a:pP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	(200 учащихся и педагогов)</a:t>
            </a:r>
          </a:p>
          <a:p>
            <a:pPr marL="171450" lvl="0" indent="-171450" algn="just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Победители конкурсов посетили экскурсии в  Академии талантов Санкт-Петербурга</a:t>
            </a:r>
          </a:p>
          <a:p>
            <a:pPr marL="171450" lvl="0" indent="-171450" algn="just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Конкурс социально-культурных проектов </a:t>
            </a:r>
            <a:r>
              <a:rPr lang="en-US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“</a:t>
            </a: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Молодежные инициативы</a:t>
            </a:r>
            <a:r>
              <a:rPr lang="en-US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”</a:t>
            </a: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 2017</a:t>
            </a:r>
          </a:p>
          <a:p>
            <a:pPr marL="171450" lvl="0" indent="-171450" algn="just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63 участника</a:t>
            </a:r>
          </a:p>
          <a:p>
            <a:pPr algn="just"/>
            <a:endParaRPr lang="ru-RU" sz="14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cs typeface="Times New Roman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Результаты проведения фестиваля представлены на всероссийском совещании “Воспитательный потенциал системы образования: гражданские и патриотические аспекты” 19-20.06.2017 г. 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cs typeface="Times New Roman" pitchFamily="18" charset="0"/>
            </a:endParaRPr>
          </a:p>
        </p:txBody>
      </p:sp>
      <p:pic>
        <p:nvPicPr>
          <p:cNvPr id="6" name="Picture 3" descr="C:\Documents and Settings\User\Рабочий стол\Сентябрь 2016\Подготовка материалов к Старту программы Воспитание\121fcd9c88dc8c0770d2b69e63737f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764704"/>
            <a:ext cx="720080" cy="5572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05DE-8FF0-4105-BF32-A59A8C2AE61A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1542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>
          <a:xfrm>
            <a:off x="5719313" y="1449239"/>
            <a:ext cx="3183147" cy="488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1760" y="332656"/>
            <a:ext cx="57606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ПОБЕДИТЕЛИ МУЗЫКАЛЬНОГО КОНКУРСА </a:t>
            </a:r>
          </a:p>
          <a:p>
            <a:pPr algn="ctr"/>
            <a:r>
              <a:rPr lang="en-US" sz="1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“</a:t>
            </a:r>
            <a:r>
              <a:rPr lang="ru-RU" sz="1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Фрунзенская</a:t>
            </a:r>
            <a:r>
              <a:rPr lang="ru-RU" sz="1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волна</a:t>
            </a:r>
            <a:r>
              <a:rPr lang="en-US" sz="1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”</a:t>
            </a:r>
            <a:r>
              <a:rPr lang="ru-RU" sz="1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2017</a:t>
            </a:r>
            <a:endParaRPr lang="ru-RU" sz="16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6" name="Picture 2" descr="C:\Users\user\Desktop\С рабочего стола\П Р О Е К Т Ы\Проект ОД ЦТиО\19.05.2017 А талантов СПб\МДО\Донникова Анфиса\7W7A04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740" y="908720"/>
            <a:ext cx="2316789" cy="25418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2" descr="C:\Users\user\Desktop\С рабочего стола\Программа СОГЛАСИЕ\МОЛФЕСТ 2016\ГАЛА концерт\Гала концерт ФОТО 18.11.2016\DSC038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03814">
            <a:off x="3254161" y="1400719"/>
            <a:ext cx="2942322" cy="22139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Содержимое 3" descr="http://www.chpcpdx.org/images/Notes.jp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2420888"/>
            <a:ext cx="936104" cy="1008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3" descr="C:\Users\user\Desktop\С рабочего стола\Программа СОГЛАСИЕ\МОЛФЕСТ 2016\ГАЛА концерт\Гала концерт ФОТО\DSC03801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0216" y="4005064"/>
            <a:ext cx="1720183" cy="25840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4" descr="C:\Users\user\Desktop\С рабочего стола\Программа СОГЛАСИЕ\МОЛФЕСТ 2016\ГАЛА концерт\Гала концерт ФОТО\DSC0374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984" y="4221088"/>
            <a:ext cx="2376264" cy="21091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3" descr="C:\Users\user\Desktop\С рабочего стола\Программа СОГЛАСИЕ\МОЛФЕСТ 2016\ГАЛА концерт\Гала концерт ФОТО\DSC0381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8224" y="1124744"/>
            <a:ext cx="1512168" cy="25960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Picture 2" descr="C:\Users\user\Desktop\С рабочего стола\Программа СОГЛАСИЕ\МОЛФЕСТ 2016\ГАЛА концерт\Гала концерт ФОТО\DSC0382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504" y="3690946"/>
            <a:ext cx="4032448" cy="28917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05DE-8FF0-4105-BF32-A59A8C2AE61A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0"/>
            <a:ext cx="87044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pc="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0" y="82963"/>
            <a:ext cx="691150" cy="6724241"/>
          </a:xfrm>
          <a:prstGeom prst="rect">
            <a:avLst/>
          </a:prstGeom>
        </p:spPr>
      </p:pic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879895" y="246186"/>
            <a:ext cx="8100203" cy="636201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600" dirty="0" smtClean="0">
                <a:solidFill>
                  <a:srgbClr val="000066"/>
                </a:solidFill>
                <a:latin typeface="Century" pitchFamily="18" charset="0"/>
              </a:rPr>
              <a:t>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Молодежный фестиваль 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“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В согласии – будущее, в единстве – жизнь !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”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 2017 </a:t>
            </a:r>
          </a:p>
          <a:p>
            <a:pPr algn="ctr">
              <a:buNone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Constantia" pitchFamily="18" charset="0"/>
                <a:cs typeface="Times New Roman" pitchFamily="18" charset="0"/>
              </a:rPr>
              <a:t>	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Конкурс по истории 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“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Россия – наша Родина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”</a:t>
            </a:r>
            <a:endParaRPr lang="ru-RU" sz="16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проводится в формате командной игры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брейн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 - ринг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0066"/>
                </a:solidFill>
                <a:latin typeface="Constantia" pitchFamily="18" charset="0"/>
                <a:cs typeface="Times New Roman" pitchFamily="18" charset="0"/>
              </a:rPr>
              <a:t>Церемония награждения победителей конкурса по истории “Россия – наша Родина” районного молодежного фестиваля “В согласии – будущее, в единстве – жизнь!” прошла 17 марта 2017 г. в большом парадном зале Академии талантов Санкт-Петербурга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0066"/>
                </a:solidFill>
                <a:latin typeface="Constantia" pitchFamily="18" charset="0"/>
                <a:cs typeface="Times New Roman" pitchFamily="18" charset="0"/>
              </a:rPr>
              <a:t>В конкурсе приняли участие 25 команд 23 учреждений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0066"/>
                </a:solidFill>
                <a:latin typeface="Constantia" pitchFamily="18" charset="0"/>
                <a:cs typeface="Times New Roman" pitchFamily="18" charset="0"/>
              </a:rPr>
              <a:t>Общее число участников – 200 учащихся и педагогов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0066"/>
                </a:solidFill>
                <a:latin typeface="Constantia" pitchFamily="18" charset="0"/>
                <a:cs typeface="Times New Roman" pitchFamily="18" charset="0"/>
              </a:rPr>
              <a:t>Участники лучших команд и их руководители посетили экскурсии в  Академии талантов Санкт-Петербурга в </a:t>
            </a:r>
            <a:r>
              <a:rPr lang="ru-RU" sz="1600" dirty="0" err="1" smtClean="0">
                <a:solidFill>
                  <a:srgbClr val="000066"/>
                </a:solidFill>
                <a:latin typeface="Constantia" pitchFamily="18" charset="0"/>
                <a:cs typeface="Times New Roman" pitchFamily="18" charset="0"/>
              </a:rPr>
              <a:t>Каменноостровском</a:t>
            </a:r>
            <a:r>
              <a:rPr lang="ru-RU" sz="1600" dirty="0" smtClean="0">
                <a:solidFill>
                  <a:srgbClr val="000066"/>
                </a:solidFill>
                <a:latin typeface="Constantia" pitchFamily="18" charset="0"/>
                <a:cs typeface="Times New Roman" pitchFamily="18" charset="0"/>
              </a:rPr>
              <a:t> дворце</a:t>
            </a:r>
          </a:p>
        </p:txBody>
      </p:sp>
      <p:pic>
        <p:nvPicPr>
          <p:cNvPr id="8" name="Содержимое 15" descr="C:\Users\user\Desktop\ФОТО 2017\ИСТ Ак талантов 17.03.2017\Экскурсия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4797152"/>
            <a:ext cx="2448272" cy="1584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C:\Users\user\Desktop\ФОТО 2017\ИСТ Ак талантов 17.03.2017\Вручение дипломов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3645024"/>
            <a:ext cx="3024336" cy="1871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3" descr="D:\2016 год\МОЛФЕСТ 2016\ФОТО ИСТ 16.03.2016\DSC027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3573016"/>
            <a:ext cx="1512168" cy="1112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2" descr="D:\2016 год\МОЛФЕСТ 2016\ПОСТ-РЕЛИЗ КОНК по истории\DSC027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4797152"/>
            <a:ext cx="2088232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3" descr="C:\Documents and Settings\User\Рабочий стол\Сентябрь 2016\Подготовка материалов к Старту программы Воспитание\121fcd9c88dc8c0770d2b69e63737f4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44408" y="260648"/>
            <a:ext cx="468052" cy="3621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Picture 3" descr="C:\Users\user\Desktop\С рабочего стола\СЕМИНАРЫ 2016\2 февр\logo[1]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3848" y="3933056"/>
            <a:ext cx="2482775" cy="720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05DE-8FF0-4105-BF32-A59A8C2AE61A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28293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857249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pc="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0" y="82963"/>
            <a:ext cx="691150" cy="6724241"/>
          </a:xfrm>
          <a:prstGeom prst="rect">
            <a:avLst/>
          </a:prstGeom>
        </p:spPr>
      </p:pic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827584" y="2564904"/>
            <a:ext cx="8140569" cy="404329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600" dirty="0" smtClean="0">
                <a:solidFill>
                  <a:srgbClr val="000066"/>
                </a:solidFill>
                <a:latin typeface="Century" pitchFamily="18" charset="0"/>
              </a:rPr>
              <a:t>	</a:t>
            </a: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Молодежный фестиваль </a:t>
            </a:r>
            <a:r>
              <a:rPr lang="en-US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“</a:t>
            </a: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В согласии – будущее, в единстве – жизнь !</a:t>
            </a:r>
            <a:r>
              <a:rPr lang="en-US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”</a:t>
            </a: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 2017 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2060"/>
                </a:solidFill>
                <a:latin typeface="Constantia" pitchFamily="18" charset="0"/>
                <a:cs typeface="Times New Roman" pitchFamily="18" charset="0"/>
              </a:rPr>
              <a:t>	</a:t>
            </a: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Конкурс социально культурных проектов </a:t>
            </a:r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“</a:t>
            </a: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Молодежные инициативы</a:t>
            </a:r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”</a:t>
            </a: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 ежегодно проводится в апреле в форме конференции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По общему мнению жюри конкурса, представленные проекты имеют большую социальную значимость, положительно влияют на духовно-нравственное развитие молодежи,  способствуют формированию патриотического сознания и толерантности, позволяют выявить творческие и лидерские способности старшеклассников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  <a:latin typeface="Constantia" pitchFamily="18" charset="0"/>
                <a:cs typeface="Times New Roman" pitchFamily="18" charset="0"/>
              </a:rPr>
              <a:t>Количество участников – 63.   2017 году на конкурс представлены социально  культурные  проекты: “Одиночество не приговор”  (СОШ№365), “Поделись своей добротой” (СОШ №215), “Вечные ценности”, </a:t>
            </a:r>
            <a:r>
              <a:rPr lang="en-US" sz="1400" dirty="0" smtClean="0">
                <a:solidFill>
                  <a:srgbClr val="002060"/>
                </a:solidFill>
                <a:latin typeface="Constantia" pitchFamily="18" charset="0"/>
                <a:cs typeface="Times New Roman" pitchFamily="18" charset="0"/>
              </a:rPr>
              <a:t>“</a:t>
            </a:r>
            <a:r>
              <a:rPr lang="ru-RU" sz="1400" dirty="0" smtClean="0">
                <a:solidFill>
                  <a:srgbClr val="002060"/>
                </a:solidFill>
                <a:latin typeface="Constantia" pitchFamily="18" charset="0"/>
                <a:cs typeface="Times New Roman" pitchFamily="18" charset="0"/>
              </a:rPr>
              <a:t>Дорогою добра</a:t>
            </a:r>
            <a:r>
              <a:rPr lang="en-US" sz="1400" dirty="0" smtClean="0">
                <a:solidFill>
                  <a:srgbClr val="002060"/>
                </a:solidFill>
                <a:latin typeface="Constantia" pitchFamily="18" charset="0"/>
                <a:cs typeface="Times New Roman" pitchFamily="18" charset="0"/>
              </a:rPr>
              <a:t>”</a:t>
            </a:r>
            <a:r>
              <a:rPr lang="ru-RU" sz="1400" dirty="0" smtClean="0">
                <a:solidFill>
                  <a:srgbClr val="002060"/>
                </a:solidFill>
                <a:latin typeface="Constantia" pitchFamily="18" charset="0"/>
                <a:cs typeface="Times New Roman" pitchFamily="18" charset="0"/>
              </a:rPr>
              <a:t> и “Путями героев” (СОШ №443), “Сохраним природу вместе!” (</a:t>
            </a:r>
            <a:r>
              <a:rPr lang="ru-RU" sz="1400" dirty="0" err="1" smtClean="0">
                <a:solidFill>
                  <a:srgbClr val="002060"/>
                </a:solidFill>
                <a:latin typeface="Constantia" pitchFamily="18" charset="0"/>
                <a:cs typeface="Times New Roman" pitchFamily="18" charset="0"/>
              </a:rPr>
              <a:t>ЦТиО</a:t>
            </a:r>
            <a:r>
              <a:rPr lang="ru-RU" sz="1400" dirty="0" smtClean="0">
                <a:solidFill>
                  <a:srgbClr val="002060"/>
                </a:solidFill>
                <a:latin typeface="Constantia" pitchFamily="18" charset="0"/>
                <a:cs typeface="Times New Roman" pitchFamily="18" charset="0"/>
              </a:rPr>
              <a:t> и СОШ №312) и др.</a:t>
            </a:r>
          </a:p>
          <a:p>
            <a:pPr algn="just">
              <a:buFont typeface="Wingdings" pitchFamily="2" charset="2"/>
              <a:buChar char="ü"/>
            </a:pPr>
            <a:endParaRPr lang="ru-RU" sz="1400" b="1" dirty="0" smtClean="0">
              <a:solidFill>
                <a:srgbClr val="781E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user\Desktop\С рабочего стола\МО+ПЛАН работы КИП 2016 - 2017 учебный год\КАРТЫ    ЭФФЕКТИВНОСТИ\ЭФФЕКТИВНОСТЬ  2017 - 1\Педсовет 2017\zhur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60648"/>
            <a:ext cx="2531797" cy="1690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C:\Users\user\Desktop\С рабочего стола\МО+ПЛАН работы КИП 2016 - 2017 учебный год\КАРТЫ    ЭФФЕКТИВНОСТИ\ЭФФЕКТИВНОСТЬ  2017 - 1\Педсовет 2017\mm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116632"/>
            <a:ext cx="2664296" cy="1867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7" descr="C:\Users\user\Desktop\С рабочего стола\Программа СОГЛАСИЕ\МОЛФЕСТ 2016\Конкурс  проектов  2016 - 2017\ФОТО 2017\20170407_1553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293137"/>
            <a:ext cx="2448272" cy="16587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3" descr="C:\Documents and Settings\User\Рабочий стол\Сентябрь 2016\Подготовка материалов к Старту программы Воспитание\121fcd9c88dc8c0770d2b69e63737f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288" y="332656"/>
            <a:ext cx="501511" cy="388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05DE-8FF0-4105-BF32-A59A8C2AE61A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28293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043608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pc="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0" y="82963"/>
            <a:ext cx="904760" cy="6724241"/>
          </a:xfrm>
          <a:prstGeom prst="rect">
            <a:avLst/>
          </a:prstGeom>
        </p:spPr>
      </p:pic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827584" y="188640"/>
            <a:ext cx="5400599" cy="615501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Constantia" pitchFamily="18" charset="0"/>
                <a:cs typeface="Times New Roman" pitchFamily="18" charset="0"/>
              </a:rPr>
              <a:t>Молодежный форум </a:t>
            </a:r>
          </a:p>
          <a:p>
            <a:pPr algn="ctr"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Constantia" pitchFamily="18" charset="0"/>
                <a:cs typeface="Times New Roman" pitchFamily="18" charset="0"/>
              </a:rPr>
              <a:t>“Преимущества российского образования”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2060"/>
                </a:solidFill>
                <a:latin typeface="Constantia" pitchFamily="18" charset="0"/>
                <a:cs typeface="Times New Roman" pitchFamily="18" charset="0"/>
              </a:rPr>
              <a:t>	8 февраля 2017 года в Центре творчества и образования Фрунзенского района в рамках реализации районного проекта “Пути достижения общественного согласия” прошел молодежный форум “Преимущества российского образования”, посвященный дню российской науки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2060"/>
                </a:solidFill>
                <a:latin typeface="Constantia" pitchFamily="18" charset="0"/>
                <a:cs typeface="Times New Roman" pitchFamily="18" charset="0"/>
              </a:rPr>
              <a:t>	В форуме приняли участие старшеклассники и педагоги 23 школ, гимназий и лицеев Фрунзенского района и  студенты </a:t>
            </a:r>
            <a:r>
              <a:rPr lang="ru-RU" sz="1600" dirty="0" err="1" smtClean="0">
                <a:solidFill>
                  <a:srgbClr val="002060"/>
                </a:solidFill>
                <a:latin typeface="Constantia" pitchFamily="18" charset="0"/>
                <a:cs typeface="Times New Roman" pitchFamily="18" charset="0"/>
              </a:rPr>
              <a:t>СПбГИК</a:t>
            </a:r>
            <a:endParaRPr lang="ru-RU" sz="1600" dirty="0" smtClean="0">
              <a:solidFill>
                <a:srgbClr val="002060"/>
              </a:solidFill>
              <a:latin typeface="Constantia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600" dirty="0" smtClean="0">
                <a:solidFill>
                  <a:srgbClr val="002060"/>
                </a:solidFill>
                <a:latin typeface="Constantia" pitchFamily="18" charset="0"/>
                <a:cs typeface="Times New Roman" pitchFamily="18" charset="0"/>
              </a:rPr>
              <a:t>	Количество участников –  63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2060"/>
                </a:solidFill>
                <a:latin typeface="Constantia" pitchFamily="18" charset="0"/>
                <a:cs typeface="Times New Roman" pitchFamily="18" charset="0"/>
              </a:rPr>
              <a:t>	Понимание молодыми людьми преимуществ и достижений отечественного образования позволяет им лучше ориентироваться в образовательном пространстве современного мира, глубже анализировать, аргументировано отстаивать собственную точку зрения</a:t>
            </a:r>
            <a:endParaRPr lang="ru-RU" sz="1600" dirty="0">
              <a:solidFill>
                <a:srgbClr val="002060"/>
              </a:solidFill>
              <a:latin typeface="Constantia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user\Desktop\С рабочего стола\МО+ПЛАН работы КИП 2016 - 2017 учебный год\КАРТЫ    ЭФФЕКТИВНОСТИ\ЭФФЕКТИВНОСТЬ  2017 - 1\Педсовет 2017\16.03.2017 МОЛ фору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171253"/>
            <a:ext cx="2116110" cy="13135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3" descr="C:\Users\user\Desktop\С рабочего стола\МО+ПЛАН работы КИП 2016 - 2017 учебный год\КАРТЫ    ЭФФЕКТИВНОСТИ\ЭФФЕКТИВНОСТЬ  2017 - 1\Педсовет 2017\16.03 мол фо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4941168"/>
            <a:ext cx="2344991" cy="1512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C:\Users\user\Desktop\С рабочего стола\КОНФ ДУМ 2016\graduation-caps-in-air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1700808"/>
            <a:ext cx="1782198" cy="1110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2" descr="C:\Users\user\Desktop\С рабочего стола\КОНФ ДУМ 2016\spbu_mainbuil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3140968"/>
            <a:ext cx="2448272" cy="1580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http://cs626218.vk.me/v626218770/189c7/IjvZ__9Vv-w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5976" y="4941168"/>
            <a:ext cx="1440160" cy="1440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/>
          <p:cNvSpPr txBox="1"/>
          <p:nvPr/>
        </p:nvSpPr>
        <p:spPr>
          <a:xfrm>
            <a:off x="5868144" y="5229200"/>
            <a:ext cx="3024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Constantia" pitchFamily="18" charset="0"/>
              </a:rPr>
              <a:t>Студентка СПбГУ и 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Constantia" pitchFamily="18" charset="0"/>
              </a:rPr>
              <a:t> выпускница </a:t>
            </a:r>
            <a:r>
              <a:rPr lang="ru-RU" sz="1400" dirty="0" err="1" smtClean="0">
                <a:solidFill>
                  <a:srgbClr val="002060"/>
                </a:solidFill>
                <a:latin typeface="Constantia" pitchFamily="18" charset="0"/>
              </a:rPr>
              <a:t>ЦТиО</a:t>
            </a:r>
            <a:r>
              <a:rPr lang="ru-RU" sz="1400" dirty="0" smtClean="0">
                <a:solidFill>
                  <a:srgbClr val="002060"/>
                </a:solidFill>
                <a:latin typeface="Constantia" pitchFamily="18" charset="0"/>
              </a:rPr>
              <a:t> 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Constantia" pitchFamily="18" charset="0"/>
              </a:rPr>
              <a:t>Александра </a:t>
            </a:r>
            <a:r>
              <a:rPr lang="ru-RU" sz="1400" dirty="0" err="1" smtClean="0">
                <a:solidFill>
                  <a:srgbClr val="002060"/>
                </a:solidFill>
                <a:latin typeface="Constantia" pitchFamily="18" charset="0"/>
              </a:rPr>
              <a:t>Пузык</a:t>
            </a:r>
            <a:r>
              <a:rPr lang="ru-RU" sz="1400" dirty="0" smtClean="0">
                <a:solidFill>
                  <a:srgbClr val="002060"/>
                </a:solidFill>
                <a:latin typeface="Constantia" pitchFamily="18" charset="0"/>
              </a:rPr>
              <a:t>, активная участница мероприятий проекта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05DE-8FF0-4105-BF32-A59A8C2AE61A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28293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1340768"/>
            <a:ext cx="2016224" cy="576064"/>
          </a:xfrm>
          <a:effectLst/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1600" b="1" dirty="0" smtClean="0">
                <a:solidFill>
                  <a:srgbClr val="781E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Поддержка одаренных детей и талантливой молодежи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857249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pc="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0" y="82963"/>
            <a:ext cx="691150" cy="6724241"/>
          </a:xfrm>
          <a:prstGeom prst="rect">
            <a:avLst/>
          </a:prstGeom>
        </p:spPr>
      </p:pic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910829" y="2996952"/>
            <a:ext cx="8058150" cy="3689599"/>
          </a:xfrm>
        </p:spPr>
        <p:txBody>
          <a:bodyPr>
            <a:normAutofit fontScale="55000" lnSpcReduction="20000"/>
          </a:bodyPr>
          <a:lstStyle/>
          <a:p>
            <a:pPr algn="just">
              <a:buNone/>
            </a:pPr>
            <a:r>
              <a:rPr lang="ru-RU" sz="26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	</a:t>
            </a: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Традиции чествования и награждения ребят, которые достигли выдающихся академических и творческих результатов имеет большое воспитательное значение</a:t>
            </a:r>
          </a:p>
          <a:p>
            <a:pPr algn="just">
              <a:buNone/>
            </a:pP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 Это не только дань уважения за нелегкий учебный труд и творческое напряжение, но и повышение мотивации, поддержка  разносторонних интересов одаренных детей и талантливой молодежи</a:t>
            </a:r>
          </a:p>
          <a:p>
            <a:pPr algn="just">
              <a:buNone/>
            </a:pP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14 </a:t>
            </a:r>
            <a:r>
              <a:rPr lang="ru-RU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апреля в </a:t>
            </a:r>
            <a:r>
              <a:rPr lang="ru-RU" sz="2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ЦТиО</a:t>
            </a:r>
            <a:r>
              <a:rPr lang="ru-RU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состоялась ежегодная Церемония торжественного награждения победителей районного этапа всероссийской олимпиады школьников и участников конкурса социальных проектов “Молодежные инициативы” районного молодежного фестиваля “В согласии – будущее, в единстве – жизнь!”</a:t>
            </a:r>
          </a:p>
          <a:p>
            <a:pPr algn="just">
              <a:buNone/>
            </a:pPr>
            <a:r>
              <a:rPr lang="ru-RU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Количество победителей  в 2017 г. составило 118 человек, значительная часть которых обладает сразу несколькими дипломами победителей по различным предметам</a:t>
            </a:r>
          </a:p>
          <a:p>
            <a:pPr algn="just">
              <a:buNone/>
            </a:pPr>
            <a:r>
              <a:rPr lang="ru-RU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Среди победителей олимпиады есть также и воспитанницы </a:t>
            </a:r>
            <a:r>
              <a:rPr lang="ru-RU" sz="2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ЦТиО</a:t>
            </a:r>
            <a:r>
              <a:rPr lang="ru-RU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Зайченко</a:t>
            </a:r>
            <a:r>
              <a:rPr lang="ru-RU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Анна, </a:t>
            </a:r>
            <a:r>
              <a:rPr lang="ru-RU" sz="2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Донникова</a:t>
            </a:r>
            <a:r>
              <a:rPr lang="ru-RU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Анфиса, Юдина Анастасия и др.</a:t>
            </a:r>
          </a:p>
          <a:p>
            <a:pPr algn="just">
              <a:buNone/>
            </a:pPr>
            <a:r>
              <a:rPr lang="ru-RU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Для гостей Центра творчества и образования подготовлены творческие подарки</a:t>
            </a:r>
          </a:p>
          <a:p>
            <a:pPr algn="just">
              <a:buNone/>
            </a:pPr>
            <a:r>
              <a:rPr lang="ru-RU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Выступили</a:t>
            </a:r>
            <a:r>
              <a:rPr lang="en-US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Анфиса </a:t>
            </a:r>
            <a:r>
              <a:rPr lang="ru-RU" sz="2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Донникова</a:t>
            </a:r>
            <a:r>
              <a:rPr lang="ru-RU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 коллектив музыкальной студии “MOZART”, солистки детского образцового хореографического коллектива “Грация” Таисия </a:t>
            </a:r>
            <a:r>
              <a:rPr lang="ru-RU" sz="2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Лымарь</a:t>
            </a:r>
            <a:r>
              <a:rPr lang="ru-RU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 Софья </a:t>
            </a:r>
            <a:r>
              <a:rPr lang="ru-RU" sz="2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Степанкина</a:t>
            </a:r>
            <a:endParaRPr lang="ru-RU" sz="26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6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2600" b="1" dirty="0">
              <a:solidFill>
                <a:srgbClr val="781E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5" descr="C:\Users\user\Desktop\С рабочего стола\МО+ПЛАН работы КИП 2016 - 2017 учебный год\КАРТЫ    ЭФФЕКТИВНОСТИ\ЭФФЕКТИВНОСТЬ  2017 - 1\Педсовет 2017\14.04.+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836712"/>
            <a:ext cx="1944216" cy="1556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 descr="C:\Users\user\Desktop\С рабочего стола\Программа СОГЛАСИЕ\Церемония награждения 2017\ФОТО\DSC035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260648"/>
            <a:ext cx="1997620" cy="15505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3" descr="C:\Users\user\Desktop\С рабочего стола\Программа СОГЛАСИЕ\Церемония награждения 2017\ФОТО\DSC035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476672"/>
            <a:ext cx="2250157" cy="17461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05DE-8FF0-4105-BF32-A59A8C2AE61A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28293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9952" y="404664"/>
            <a:ext cx="4871889" cy="1152128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 smtClean="0">
                <a:solidFill>
                  <a:srgbClr val="64105E"/>
                </a:solidFill>
                <a:latin typeface="Constantia" pitchFamily="18" charset="0"/>
              </a:rPr>
              <a:t>19 мая 2017 года в</a:t>
            </a:r>
            <a:br>
              <a:rPr lang="ru-RU" sz="1600" b="1" dirty="0" smtClean="0">
                <a:solidFill>
                  <a:srgbClr val="64105E"/>
                </a:solidFill>
                <a:latin typeface="Constantia" pitchFamily="18" charset="0"/>
              </a:rPr>
            </a:br>
            <a:r>
              <a:rPr lang="ru-RU" sz="1600" b="1" dirty="0" smtClean="0">
                <a:solidFill>
                  <a:srgbClr val="64105E"/>
                </a:solidFill>
                <a:latin typeface="Constantia" pitchFamily="18" charset="0"/>
              </a:rPr>
              <a:t> Академии талантов Санкт-Петербурга </a:t>
            </a:r>
            <a:br>
              <a:rPr lang="ru-RU" sz="1600" b="1" dirty="0" smtClean="0">
                <a:solidFill>
                  <a:srgbClr val="64105E"/>
                </a:solidFill>
                <a:latin typeface="Constantia" pitchFamily="18" charset="0"/>
              </a:rPr>
            </a:br>
            <a:r>
              <a:rPr lang="ru-RU" sz="1600" b="1" dirty="0" smtClean="0">
                <a:solidFill>
                  <a:srgbClr val="64105E"/>
                </a:solidFill>
                <a:latin typeface="Constantia" pitchFamily="18" charset="0"/>
              </a:rPr>
              <a:t>состоялось  награждение учащихся </a:t>
            </a:r>
            <a:br>
              <a:rPr lang="ru-RU" sz="1600" b="1" dirty="0" smtClean="0">
                <a:solidFill>
                  <a:srgbClr val="64105E"/>
                </a:solidFill>
                <a:latin typeface="Constantia" pitchFamily="18" charset="0"/>
              </a:rPr>
            </a:br>
            <a:r>
              <a:rPr lang="ru-RU" sz="1600" b="1" dirty="0" err="1" smtClean="0">
                <a:solidFill>
                  <a:srgbClr val="64105E"/>
                </a:solidFill>
                <a:latin typeface="Constantia" pitchFamily="18" charset="0"/>
              </a:rPr>
              <a:t>ЦТиО</a:t>
            </a:r>
            <a:r>
              <a:rPr lang="ru-RU" sz="1600" b="1" dirty="0" smtClean="0">
                <a:solidFill>
                  <a:srgbClr val="64105E"/>
                </a:solidFill>
                <a:latin typeface="Constantia" pitchFamily="18" charset="0"/>
              </a:rPr>
              <a:t> за выдающиеся творческие достижения </a:t>
            </a:r>
            <a:r>
              <a:rPr lang="ru-RU" sz="2400" dirty="0" smtClean="0">
                <a:solidFill>
                  <a:srgbClr val="64105E"/>
                </a:solidFill>
                <a:latin typeface="Constantia" pitchFamily="18" charset="0"/>
              </a:rPr>
              <a:t/>
            </a:r>
            <a:br>
              <a:rPr lang="ru-RU" sz="2400" dirty="0" smtClean="0">
                <a:solidFill>
                  <a:srgbClr val="64105E"/>
                </a:solidFill>
                <a:latin typeface="Constantia" pitchFamily="18" charset="0"/>
              </a:rPr>
            </a:br>
            <a:endParaRPr lang="ru-RU" sz="2400" dirty="0">
              <a:solidFill>
                <a:srgbClr val="64105E"/>
              </a:solidFill>
              <a:latin typeface="Constantia" pitchFamily="18" charset="0"/>
            </a:endParaRPr>
          </a:p>
        </p:txBody>
      </p:sp>
      <p:pic>
        <p:nvPicPr>
          <p:cNvPr id="5" name="Рисунок 4" descr="C:\Documents and Settings\User\Local Settings\Temporary Internet Files\Content.Word\В зале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4365104"/>
            <a:ext cx="2915816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user\Desktop\С рабочего стола\П Р О Е К Т Ы\Проект ОД ЦТиО\19.05.2017 А талантов СПб\ПОСТ-релиз 19.05.2017\IMG-20170519-WA006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556792"/>
            <a:ext cx="352839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Documents and Settings\User\Local Settings\Temporary Internet Files\Content.Word\Хор ЦТиО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556792"/>
            <a:ext cx="4392488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Documents and Settings\User\Local Settings\Temporary Internet Files\Content.Word\20170519_16101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327914"/>
            <a:ext cx="3347864" cy="2125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C:\Users\user\Desktop\С рабочего стола\СЕМИНАРЫ 2016\2 февр\logo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260649"/>
            <a:ext cx="2592288" cy="699656"/>
          </a:xfrm>
          <a:prstGeom prst="rect">
            <a:avLst/>
          </a:prstGeom>
          <a:noFill/>
        </p:spPr>
      </p:pic>
      <p:pic>
        <p:nvPicPr>
          <p:cNvPr id="11" name="Picture 2" descr="C:\Users\user\Desktop\С рабочего стола\П Р О Е К Т Ы\Проект ОД ЦТиО\19.05.2017 А талантов СПб\He850OvNAYUVcQAv1K8xPeQVnqfvrFrM4fZdJMjVRkisSuUWD6gcOcfMHitIgmnQ1z1kD4LthyGg9HEAcE9fheSbRw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85582"/>
            <a:ext cx="144016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Documents and Settings\User\Local Settings\Temporary Internet Files\Content.Word\У фортепиано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55776" y="4293096"/>
            <a:ext cx="3841074" cy="2212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05DE-8FF0-4105-BF32-A59A8C2AE61A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50" y="260648"/>
            <a:ext cx="8721030" cy="1296144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solidFill>
                  <a:srgbClr val="64105E"/>
                </a:solidFill>
                <a:latin typeface="Constantia" pitchFamily="18" charset="0"/>
              </a:rPr>
              <a:t>Проект</a:t>
            </a:r>
            <a:br>
              <a:rPr lang="ru-RU" sz="1600" dirty="0" smtClean="0">
                <a:solidFill>
                  <a:srgbClr val="64105E"/>
                </a:solidFill>
                <a:latin typeface="Constantia" pitchFamily="18" charset="0"/>
              </a:rPr>
            </a:br>
            <a:r>
              <a:rPr lang="ru-RU" sz="1600" dirty="0" smtClean="0">
                <a:solidFill>
                  <a:srgbClr val="64105E"/>
                </a:solidFill>
                <a:latin typeface="Constantia" pitchFamily="18" charset="0"/>
              </a:rPr>
              <a:t> </a:t>
            </a:r>
            <a:r>
              <a:rPr lang="en-US" sz="1600" dirty="0" smtClean="0">
                <a:solidFill>
                  <a:srgbClr val="64105E"/>
                </a:solidFill>
                <a:latin typeface="Constantia" pitchFamily="18" charset="0"/>
              </a:rPr>
              <a:t>“</a:t>
            </a:r>
            <a:r>
              <a:rPr lang="ru-RU" sz="1600" dirty="0" smtClean="0">
                <a:solidFill>
                  <a:srgbClr val="64105E"/>
                </a:solidFill>
                <a:latin typeface="Constantia" pitchFamily="18" charset="0"/>
              </a:rPr>
              <a:t>Системное сопровождение  одаренной личности </a:t>
            </a:r>
            <a:br>
              <a:rPr lang="ru-RU" sz="1600" dirty="0" smtClean="0">
                <a:solidFill>
                  <a:srgbClr val="64105E"/>
                </a:solidFill>
                <a:latin typeface="Constantia" pitchFamily="18" charset="0"/>
              </a:rPr>
            </a:br>
            <a:r>
              <a:rPr lang="ru-RU" sz="1600" dirty="0" smtClean="0">
                <a:solidFill>
                  <a:srgbClr val="64105E"/>
                </a:solidFill>
                <a:latin typeface="Constantia" pitchFamily="18" charset="0"/>
              </a:rPr>
              <a:t>в условиях дополнительного образования</a:t>
            </a:r>
            <a:r>
              <a:rPr lang="en-US" sz="1600" dirty="0" smtClean="0">
                <a:solidFill>
                  <a:srgbClr val="64105E"/>
                </a:solidFill>
                <a:latin typeface="Constantia" pitchFamily="18" charset="0"/>
              </a:rPr>
              <a:t>”</a:t>
            </a:r>
            <a:r>
              <a:rPr lang="ru-RU" sz="1800" dirty="0" smtClean="0">
                <a:solidFill>
                  <a:srgbClr val="64105E"/>
                </a:solidFill>
                <a:latin typeface="Constantia" pitchFamily="18" charset="0"/>
              </a:rPr>
              <a:t/>
            </a:r>
            <a:br>
              <a:rPr lang="ru-RU" sz="1800" dirty="0" smtClean="0">
                <a:solidFill>
                  <a:srgbClr val="64105E"/>
                </a:solidFill>
                <a:latin typeface="Constantia" pitchFamily="18" charset="0"/>
              </a:rPr>
            </a:br>
            <a:r>
              <a:rPr lang="en-US" sz="1800" dirty="0" smtClean="0">
                <a:solidFill>
                  <a:srgbClr val="64105E"/>
                </a:solidFill>
                <a:latin typeface="Constantia" pitchFamily="18" charset="0"/>
              </a:rPr>
              <a:t>“</a:t>
            </a:r>
            <a:r>
              <a:rPr lang="ru-RU" sz="1800" b="1" dirty="0" smtClean="0">
                <a:solidFill>
                  <a:srgbClr val="64105E"/>
                </a:solidFill>
                <a:latin typeface="Constantia" pitchFamily="18" charset="0"/>
              </a:rPr>
              <a:t>Творческие встречи  в Центре творчества и образования</a:t>
            </a:r>
            <a:r>
              <a:rPr lang="en-US" sz="1800" b="1" dirty="0" smtClean="0">
                <a:solidFill>
                  <a:srgbClr val="64105E"/>
                </a:solidFill>
                <a:latin typeface="Constantia" pitchFamily="18" charset="0"/>
              </a:rPr>
              <a:t>”</a:t>
            </a:r>
            <a:r>
              <a:rPr lang="ru-RU" sz="1800" b="1" dirty="0" smtClean="0">
                <a:solidFill>
                  <a:srgbClr val="64105E"/>
                </a:solidFill>
                <a:latin typeface="Constantia" pitchFamily="18" charset="0"/>
              </a:rPr>
              <a:t/>
            </a:r>
            <a:br>
              <a:rPr lang="ru-RU" sz="1800" b="1" dirty="0" smtClean="0">
                <a:solidFill>
                  <a:srgbClr val="64105E"/>
                </a:solidFill>
                <a:latin typeface="Constantia" pitchFamily="18" charset="0"/>
              </a:rPr>
            </a:br>
            <a:endParaRPr lang="ru-RU" sz="1800" b="1" dirty="0">
              <a:solidFill>
                <a:srgbClr val="64105E"/>
              </a:solidFill>
              <a:latin typeface="Constantia" pitchFamily="18" charset="0"/>
            </a:endParaRPr>
          </a:p>
        </p:txBody>
      </p:sp>
      <p:pic>
        <p:nvPicPr>
          <p:cNvPr id="4" name="Содержимое 3" descr="http://cvr-frn.spb.ru/images/DSC01517.jp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556792"/>
            <a:ext cx="2736304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http://cvr-frn.spb.ru/images/DSC01410.jpg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51520" y="3645024"/>
            <a:ext cx="1512168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C:\Users\user\Desktop\С рабочего стола\ТВ встречи 2016\7.06.2016 Творческая встреча с художником\На сайте ЦТиО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720" y="3573016"/>
            <a:ext cx="1053775" cy="1080120"/>
          </a:xfrm>
          <a:prstGeom prst="rect">
            <a:avLst/>
          </a:prstGeom>
          <a:noFill/>
        </p:spPr>
      </p:pic>
      <p:pic>
        <p:nvPicPr>
          <p:cNvPr id="8" name="Picture 3" descr="C:\Users\user\Desktop\С рабочего стола\ТВ встречи 2016\ТВ Коровкиной СА\Методические материалы. Творческая встреча с художником С.Коровкиной ЦТиО\9. Информация о ТВ на сайте ЦТиО. Скриншот.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264" y="4362369"/>
            <a:ext cx="1728192" cy="1802935"/>
          </a:xfrm>
          <a:prstGeom prst="rect">
            <a:avLst/>
          </a:prstGeom>
          <a:noFill/>
        </p:spPr>
      </p:pic>
      <p:pic>
        <p:nvPicPr>
          <p:cNvPr id="9" name="Рисунок 8" descr="\\Direktor\общая папка\Корчуганова\ТВ встречи 2016\ТВ Коровкиной СА\ФОТО ТВ Коровкиной\ПОСТ релиз 30.09\DSC_0770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3568" y="4869160"/>
            <a:ext cx="2592288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\\Direktor\общая папка\Корчуганова\ТВ встречи 2016\ТВ Коровкиной СА\ФОТО ТВ Коровкиной\ПОСТ релиз 30.09\DSC_0802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3573016"/>
            <a:ext cx="309634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cvr-frn.spb.ru/images/afisha_sveta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91880" y="1556792"/>
            <a:ext cx="2555603" cy="1862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\\Direktor\общая папка\Корчуганова\ТВ встречи 2016\ТВ Коровкиной СА\ФОТО ТВ Коровкиной\DSC_0837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56176" y="2060848"/>
            <a:ext cx="288032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05DE-8FF0-4105-BF32-A59A8C2AE61A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87624" y="4437112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dirty="0" smtClean="0">
              <a:solidFill>
                <a:prstClr val="black"/>
              </a:solidFill>
              <a:ea typeface="MS Gothic" pitchFamily="49" charset="-128"/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3073" name="Picture 1" descr="C:\Users\user\Desktop\С рабочего стола\СЕМИНАРЫ 2016\2 февр\dhWvJbapKTo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3317"/>
            <a:ext cx="2160240" cy="1511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C:\Users\user\Desktop\С рабочего стола\СЕМИНАРЫ 2016\2 февр\logo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4149081"/>
            <a:ext cx="1224136" cy="414962"/>
          </a:xfrm>
          <a:prstGeom prst="rect">
            <a:avLst/>
          </a:prstGeom>
          <a:noFill/>
        </p:spPr>
      </p:pic>
      <p:pic>
        <p:nvPicPr>
          <p:cNvPr id="9" name="Picture 2" descr="C:\Users\user\Desktop\лого ЦТиО.png"/>
          <p:cNvPicPr>
            <a:picLocks noChangeAspect="1" noChangeArrowheads="1"/>
          </p:cNvPicPr>
          <p:nvPr/>
        </p:nvPicPr>
        <p:blipFill>
          <a:blip r:embed="rId5" cstate="print">
            <a:lum contrast="65000"/>
          </a:blip>
          <a:srcRect/>
          <a:stretch>
            <a:fillRect/>
          </a:stretch>
        </p:blipFill>
        <p:spPr bwMode="auto">
          <a:xfrm>
            <a:off x="2699792" y="548680"/>
            <a:ext cx="1656184" cy="1186196"/>
          </a:xfrm>
          <a:prstGeom prst="rect">
            <a:avLst/>
          </a:prstGeom>
          <a:noFill/>
        </p:spPr>
      </p:pic>
      <p:pic>
        <p:nvPicPr>
          <p:cNvPr id="10" name="Picture 11" descr="C:\Users\user\Desktop\С рабочего стола\Программа СОГЛАСИЕ\МОЛФЕСТ 2016\ГАЛА концерт\Гала концерт ФОТО\DSC037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933056"/>
            <a:ext cx="1512168" cy="22715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2" descr="C:\Users\user\Desktop\С рабочего стола\П Р О Е К Т Ы\Проект ОД ЦТиО\19.05.2017 А талантов СПб\МДО\up3TLvsYcvQ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260648"/>
            <a:ext cx="3899093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4" descr="C:\Users\user\Desktop\С рабочего стола\П Р О Е К Т Ы\Проект ОД ЦТиО\19.05.2017 А талантов СПб\МДО\Карусель\IOeUzAldj5s[1]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67745" y="4625752"/>
            <a:ext cx="2628800" cy="19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4" descr="C:\Users\user\Desktop\С рабочего стола\П Р О Е К Т Ы\Проект ОД ЦТиО\19.05.2017 А талантов СПб\ХПО\Черемхина ФОТО\7 работа Линия жизни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2276872"/>
            <a:ext cx="2016224" cy="1343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5" descr="C:\Documents and Settings\User\Рабочий стол\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11760" y="2060848"/>
            <a:ext cx="2409091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2" descr="D:\2016 год\Конференция ЦВР  22.01.2016\ФОТО 22.01.2016\IMG_899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48064" y="3068960"/>
            <a:ext cx="1920213" cy="1440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3" descr="C:\Users\user\Downloads\агафонова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076056" y="4797152"/>
            <a:ext cx="1944216" cy="1296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" descr="C:\Users\user\Desktop\С рабочего стола\П Р О Е К Т Ы\Проект ОД ЦТиО\19.05.2017 А талантов СПб\МДО\Карусель\9K29O0uNnEY[1]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164288" y="3717032"/>
            <a:ext cx="1789323" cy="2586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05DE-8FF0-4105-BF32-A59A8C2AE61A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912768" cy="3010346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Century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Century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Century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Century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Century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Century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Century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Century" pitchFamily="18" charset="0"/>
              </a:rPr>
            </a:br>
            <a:r>
              <a:rPr lang="ru-RU" sz="2000" dirty="0" smtClean="0">
                <a:solidFill>
                  <a:srgbClr val="9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В ГБУ ДО Центре творчества и образования Фрунзенского района Санкт-Петербурга реализуется проект </a:t>
            </a:r>
            <a:br>
              <a:rPr lang="ru-RU" sz="2000" dirty="0" smtClean="0">
                <a:solidFill>
                  <a:srgbClr val="9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</a:br>
            <a:r>
              <a:rPr lang="ru-RU" sz="2000" b="1" dirty="0" smtClean="0">
                <a:solidFill>
                  <a:srgbClr val="9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«Системное сопровождение развития одаренной личности в условиях дополнительного образования»,</a:t>
            </a:r>
            <a:r>
              <a:rPr lang="ru-RU" sz="2000" dirty="0" smtClean="0">
                <a:solidFill>
                  <a:srgbClr val="9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который позволяет интегрировать и развивать комплекс мер, реализуемых в  данном направлении во всех отделах, студиях,  творческих коллективах учреждения в единую систему</a:t>
            </a:r>
            <a:br>
              <a:rPr lang="ru-RU" sz="2000" dirty="0" smtClean="0">
                <a:solidFill>
                  <a:srgbClr val="9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</a:br>
            <a:r>
              <a:rPr lang="ru-RU" dirty="0" smtClean="0">
                <a:solidFill>
                  <a:srgbClr val="920000"/>
                </a:solidFill>
              </a:rPr>
              <a:t/>
            </a:r>
            <a:br>
              <a:rPr lang="ru-RU" dirty="0" smtClean="0">
                <a:solidFill>
                  <a:srgbClr val="920000"/>
                </a:solidFill>
              </a:rPr>
            </a:br>
            <a:endParaRPr lang="ru-RU" dirty="0">
              <a:solidFill>
                <a:srgbClr val="92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3068960"/>
            <a:ext cx="8568952" cy="3057203"/>
          </a:xfrm>
        </p:spPr>
        <p:txBody>
          <a:bodyPr>
            <a:normAutofit fontScale="92500" lnSpcReduction="20000"/>
          </a:bodyPr>
          <a:lstStyle/>
          <a:p>
            <a:endParaRPr lang="ru-RU" sz="2000" dirty="0" smtClean="0">
              <a:latin typeface="Constantia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Constantia" pitchFamily="18" charset="0"/>
              </a:rPr>
              <a:t>С учетом  целевых ориентиров “Концепции общенациональной системы выявления и развития молодых талантов”, основными принципами проекта определены: приоритет интересов ребенка, свобода выбора и забота о его здоровье; доступность и открытость; опора на высококвалифицированные кадры и передовые методики обучения; межведомственное сетевое взаимодействие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Constantia" pitchFamily="18" charset="0"/>
              </a:rPr>
              <a:t>Цель проекта: системное сопровождение развития одаренной личности и разработка новых форм поддержки развития одаренных детей и  талантливой молодежи в условиях дополнительного образования</a:t>
            </a:r>
          </a:p>
          <a:p>
            <a:pPr algn="just"/>
            <a:endParaRPr lang="ru-RU" sz="2000" b="1" dirty="0">
              <a:solidFill>
                <a:srgbClr val="002060"/>
              </a:solidFill>
              <a:latin typeface="Century" pitchFamily="18" charset="0"/>
            </a:endParaRPr>
          </a:p>
        </p:txBody>
      </p:sp>
      <p:pic>
        <p:nvPicPr>
          <p:cNvPr id="5" name="Picture 2" descr="C:\Users\user\Desktop\лого ЦТиО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1080120" cy="773606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05DE-8FF0-4105-BF32-A59A8C2AE61A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712968" cy="151216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Модель </a:t>
            </a:r>
            <a:b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“Системное  сопровождение развития  </a:t>
            </a:r>
            <a:b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одаренной личности” </a:t>
            </a:r>
            <a:b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включает ряд направлений</a:t>
            </a:r>
            <a:endParaRPr lang="ru-RU" sz="1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700808"/>
            <a:ext cx="8064896" cy="4425355"/>
          </a:xfrm>
        </p:spPr>
        <p:txBody>
          <a:bodyPr>
            <a:normAutofit/>
          </a:bodyPr>
          <a:lstStyle/>
          <a:p>
            <a:pPr marL="457200" lvl="0" indent="-457200" algn="just">
              <a:buFont typeface="Wingdings" pitchFamily="2" charset="2"/>
              <a:buChar char="ü"/>
            </a:pPr>
            <a:r>
              <a:rPr lang="ru-RU" sz="1800" b="1" dirty="0" smtClean="0">
                <a:solidFill>
                  <a:srgbClr val="453090"/>
                </a:solidFill>
                <a:latin typeface="Constantia" pitchFamily="18" charset="0"/>
              </a:rPr>
              <a:t>Анализ социальной ситуации развития ребенка </a:t>
            </a:r>
          </a:p>
          <a:p>
            <a:pPr marL="457200" lvl="0" indent="-457200" algn="just">
              <a:buFont typeface="Wingdings" pitchFamily="2" charset="2"/>
              <a:buChar char="ü"/>
            </a:pPr>
            <a:r>
              <a:rPr lang="ru-RU" sz="1800" b="1" dirty="0" smtClean="0">
                <a:solidFill>
                  <a:srgbClr val="453090"/>
                </a:solidFill>
                <a:latin typeface="Constantia" pitchFamily="18" charset="0"/>
              </a:rPr>
              <a:t>Выявление потенциальной одарённости </a:t>
            </a:r>
          </a:p>
          <a:p>
            <a:pPr marL="457200" lvl="0" indent="-457200" algn="just">
              <a:buFont typeface="Wingdings" pitchFamily="2" charset="2"/>
              <a:buChar char="ü"/>
            </a:pPr>
            <a:r>
              <a:rPr lang="ru-RU" sz="1800" b="1" dirty="0" smtClean="0">
                <a:solidFill>
                  <a:srgbClr val="453090"/>
                </a:solidFill>
                <a:latin typeface="Constantia" pitchFamily="18" charset="0"/>
              </a:rPr>
              <a:t>Развитие и реализация потенциала актуальной </a:t>
            </a:r>
            <a:r>
              <a:rPr lang="ru-RU" sz="1800" b="1" dirty="0" smtClean="0">
                <a:solidFill>
                  <a:srgbClr val="453090"/>
                </a:solidFill>
                <a:latin typeface="Constantia" pitchFamily="18" charset="0"/>
              </a:rPr>
              <a:t>одарённости</a:t>
            </a:r>
            <a:endParaRPr lang="ru-RU" sz="1800" b="1" dirty="0" smtClean="0">
              <a:solidFill>
                <a:srgbClr val="453090"/>
              </a:solidFill>
              <a:latin typeface="Constantia" pitchFamily="18" charset="0"/>
            </a:endParaRPr>
          </a:p>
          <a:p>
            <a:pPr marL="457200" lvl="0" indent="-457200" algn="just">
              <a:buFont typeface="Wingdings" pitchFamily="2" charset="2"/>
              <a:buChar char="ü"/>
            </a:pPr>
            <a:r>
              <a:rPr lang="ru-RU" sz="1800" b="1" dirty="0" smtClean="0">
                <a:solidFill>
                  <a:srgbClr val="453090"/>
                </a:solidFill>
                <a:latin typeface="Constantia" pitchFamily="18" charset="0"/>
              </a:rPr>
              <a:t>Анализ факторов риска</a:t>
            </a:r>
          </a:p>
          <a:p>
            <a:pPr marL="457200" lvl="0" indent="-457200" algn="just">
              <a:buFont typeface="Wingdings" pitchFamily="2" charset="2"/>
              <a:buChar char="ü"/>
            </a:pPr>
            <a:r>
              <a:rPr lang="ru-RU" sz="1800" b="1" dirty="0" smtClean="0">
                <a:solidFill>
                  <a:srgbClr val="453090"/>
                </a:solidFill>
                <a:latin typeface="Constantia" pitchFamily="18" charset="0"/>
              </a:rPr>
              <a:t>Прогнозирование развития ребенка</a:t>
            </a:r>
          </a:p>
          <a:p>
            <a:pPr marL="457200" lvl="0" indent="-457200" algn="just">
              <a:buFont typeface="Wingdings" pitchFamily="2" charset="2"/>
              <a:buChar char="ü"/>
            </a:pPr>
            <a:r>
              <a:rPr lang="ru-RU" sz="1800" b="1" dirty="0" smtClean="0">
                <a:solidFill>
                  <a:srgbClr val="453090"/>
                </a:solidFill>
                <a:latin typeface="Constantia" pitchFamily="18" charset="0"/>
              </a:rPr>
              <a:t>Поддержка развития одаренных детей и талантливой молодежи</a:t>
            </a:r>
          </a:p>
          <a:p>
            <a:pPr marL="457200" lvl="0" indent="-457200" algn="just">
              <a:buFont typeface="Wingdings" pitchFamily="2" charset="2"/>
              <a:buChar char="ü"/>
            </a:pPr>
            <a:endParaRPr lang="ru-RU" sz="1800" b="1" dirty="0" smtClean="0">
              <a:solidFill>
                <a:srgbClr val="453090"/>
              </a:solidFill>
              <a:latin typeface="Constantia" pitchFamily="18" charset="0"/>
            </a:endParaRPr>
          </a:p>
          <a:p>
            <a:pPr algn="just">
              <a:buNone/>
            </a:pPr>
            <a:r>
              <a:rPr lang="ru-RU" sz="1800" dirty="0" smtClean="0">
                <a:solidFill>
                  <a:srgbClr val="920000"/>
                </a:solidFill>
                <a:latin typeface="Constantia" pitchFamily="18" charset="0"/>
              </a:rPr>
              <a:t>	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Основополагающей идеей данной модели выступает системный подход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как направление методологии исследования, в основе которого лежит рассмотрение объекта как системы - целостного множества элементов в совокупности отношений и связей между ними</a:t>
            </a:r>
          </a:p>
          <a:p>
            <a:endParaRPr lang="ru-RU" dirty="0"/>
          </a:p>
        </p:txBody>
      </p:sp>
      <p:pic>
        <p:nvPicPr>
          <p:cNvPr id="5" name="Picture 2" descr="C:\Users\user\Desktop\лого ЦТиО.png"/>
          <p:cNvPicPr>
            <a:picLocks noChangeAspect="1" noChangeArrowheads="1"/>
          </p:cNvPicPr>
          <p:nvPr/>
        </p:nvPicPr>
        <p:blipFill>
          <a:blip r:embed="rId2" cstate="print">
            <a:lum contrast="63000"/>
          </a:blip>
          <a:srcRect/>
          <a:stretch>
            <a:fillRect/>
          </a:stretch>
        </p:blipFill>
        <p:spPr bwMode="auto">
          <a:xfrm>
            <a:off x="6660232" y="620688"/>
            <a:ext cx="1206463" cy="864096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05DE-8FF0-4105-BF32-A59A8C2AE61A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Графическое изображение модели  </a:t>
            </a:r>
            <a:b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“Системное сопровождение </a:t>
            </a:r>
            <a:b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развития одаренной личности” </a:t>
            </a:r>
            <a:b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отражает взаимосвязь всех её направлений</a:t>
            </a:r>
            <a:endParaRPr lang="ru-RU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4" name="Содержимое 3" descr="C:\Users\АНАСТАСИЯ\Desktop\0a517b7ee7cc696e3b42af659a455c7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132856"/>
            <a:ext cx="475252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WordArt 3"/>
          <p:cNvSpPr>
            <a:spLocks noChangeArrowheads="1" noChangeShapeType="1" noTextEdit="1"/>
          </p:cNvSpPr>
          <p:nvPr/>
        </p:nvSpPr>
        <p:spPr bwMode="auto">
          <a:xfrm>
            <a:off x="4499992" y="2780928"/>
            <a:ext cx="288032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i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2</a:t>
            </a:r>
            <a:endParaRPr lang="ru-RU" sz="3600" i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028" name="WordArt 4"/>
          <p:cNvSpPr>
            <a:spLocks noChangeArrowheads="1" noChangeShapeType="1" noTextEdit="1"/>
          </p:cNvSpPr>
          <p:nvPr/>
        </p:nvSpPr>
        <p:spPr bwMode="auto">
          <a:xfrm>
            <a:off x="4427984" y="3933056"/>
            <a:ext cx="288032" cy="2958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0" dirty="0" smtClean="0">
                <a:ln w="19050">
                  <a:solidFill>
                    <a:srgbClr val="0070C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1</a:t>
            </a:r>
            <a:endParaRPr lang="ru-RU" sz="3600" b="1" i="1" kern="10" spc="0" dirty="0">
              <a:ln w="19050">
                <a:solidFill>
                  <a:srgbClr val="0070C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029" name="WordArt 5"/>
          <p:cNvSpPr>
            <a:spLocks noChangeArrowheads="1" noChangeShapeType="1" noTextEdit="1"/>
          </p:cNvSpPr>
          <p:nvPr/>
        </p:nvSpPr>
        <p:spPr bwMode="auto">
          <a:xfrm>
            <a:off x="2987824" y="3429000"/>
            <a:ext cx="216024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3</a:t>
            </a:r>
            <a:endParaRPr lang="ru-RU" sz="3600" b="1" i="1" kern="10" spc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031" name="WordArt 7"/>
          <p:cNvSpPr>
            <a:spLocks noChangeArrowheads="1" noChangeShapeType="1" noTextEdit="1"/>
          </p:cNvSpPr>
          <p:nvPr/>
        </p:nvSpPr>
        <p:spPr bwMode="auto">
          <a:xfrm>
            <a:off x="3563888" y="4941168"/>
            <a:ext cx="235347" cy="3265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i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4</a:t>
            </a:r>
            <a:endParaRPr lang="ru-RU" sz="3600" i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032" name="WordArt 8"/>
          <p:cNvSpPr>
            <a:spLocks noChangeArrowheads="1" noChangeShapeType="1" noTextEdit="1"/>
          </p:cNvSpPr>
          <p:nvPr/>
        </p:nvSpPr>
        <p:spPr bwMode="auto">
          <a:xfrm>
            <a:off x="5220072" y="4941168"/>
            <a:ext cx="216024" cy="2880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i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5</a:t>
            </a:r>
            <a:endParaRPr lang="ru-RU" sz="3600" i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033" name="WordArt 9"/>
          <p:cNvSpPr>
            <a:spLocks noChangeArrowheads="1" noChangeShapeType="1" noTextEdit="1"/>
          </p:cNvSpPr>
          <p:nvPr/>
        </p:nvSpPr>
        <p:spPr bwMode="auto">
          <a:xfrm>
            <a:off x="5796136" y="3573016"/>
            <a:ext cx="216024" cy="2880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i="1" kern="10" spc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6</a:t>
            </a:r>
            <a:endParaRPr lang="ru-RU" sz="3600" i="1" kern="10" spc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05DE-8FF0-4105-BF32-A59A8C2AE61A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908720"/>
            <a:ext cx="5544616" cy="720080"/>
          </a:xfrm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Поддержка развития ребенка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1556792"/>
            <a:ext cx="7632848" cy="4569371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000" b="1" dirty="0" smtClean="0">
                <a:solidFill>
                  <a:srgbClr val="920000"/>
                </a:solidFill>
                <a:latin typeface="Constantia" pitchFamily="18" charset="0"/>
              </a:rPr>
              <a:t>	</a:t>
            </a:r>
            <a:r>
              <a:rPr lang="ru-RU" sz="1600" b="1" dirty="0" smtClean="0">
                <a:solidFill>
                  <a:srgbClr val="002060"/>
                </a:solidFill>
                <a:latin typeface="Constantia" pitchFamily="18" charset="0"/>
              </a:rPr>
              <a:t>Программа поддержки включает:</a:t>
            </a:r>
            <a:endParaRPr lang="ru-RU" sz="1600" dirty="0" smtClean="0">
              <a:solidFill>
                <a:srgbClr val="002060"/>
              </a:solidFill>
              <a:latin typeface="Constantia" pitchFamily="18" charset="0"/>
            </a:endParaRPr>
          </a:p>
          <a:p>
            <a:pPr lvl="0" algn="just"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002060"/>
                </a:solidFill>
                <a:latin typeface="Constantia" pitchFamily="18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Constantia" pitchFamily="18" charset="0"/>
              </a:rPr>
              <a:t>анализ выделенных факторов риска и определение ресурсов для их преодоления;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latin typeface="Constantia" pitchFamily="18" charset="0"/>
              </a:rPr>
              <a:t>разработку и реализацию мер  поддержки развития ребенка;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latin typeface="Constantia" pitchFamily="18" charset="0"/>
              </a:rPr>
              <a:t>определение и привлечение необходимых ресурсов для решения проблем в локальном или долгосрочном масштабе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latin typeface="Constantia" pitchFamily="18" charset="0"/>
              </a:rPr>
              <a:t>прогнозирование развитие зоны ближайшего развития ребенка и долгосрочного развития</a:t>
            </a:r>
          </a:p>
          <a:p>
            <a:pPr algn="just">
              <a:buFont typeface="Wingdings" pitchFamily="2" charset="2"/>
              <a:buChar char="ü"/>
            </a:pPr>
            <a:endParaRPr lang="ru-RU" sz="1600" dirty="0" smtClean="0">
              <a:solidFill>
                <a:srgbClr val="002060"/>
              </a:solidFill>
              <a:latin typeface="Constantia" pitchFamily="18" charset="0"/>
            </a:endParaRPr>
          </a:p>
          <a:p>
            <a:pPr lvl="0" algn="just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latin typeface="Constantia" pitchFamily="18" charset="0"/>
              </a:rPr>
              <a:t> Программы поддержки не могут быть </a:t>
            </a:r>
            <a:r>
              <a:rPr lang="en-US" sz="1600" dirty="0" smtClean="0">
                <a:solidFill>
                  <a:srgbClr val="002060"/>
                </a:solidFill>
                <a:latin typeface="Constantia" pitchFamily="18" charset="0"/>
              </a:rPr>
              <a:t>“</a:t>
            </a:r>
            <a:r>
              <a:rPr lang="ru-RU" sz="1600" dirty="0" smtClean="0">
                <a:solidFill>
                  <a:srgbClr val="002060"/>
                </a:solidFill>
                <a:latin typeface="Constantia" pitchFamily="18" charset="0"/>
              </a:rPr>
              <a:t>типовыми</a:t>
            </a:r>
            <a:r>
              <a:rPr lang="en-US" sz="1600" dirty="0" smtClean="0">
                <a:solidFill>
                  <a:srgbClr val="002060"/>
                </a:solidFill>
                <a:latin typeface="Constantia" pitchFamily="18" charset="0"/>
              </a:rPr>
              <a:t>”</a:t>
            </a:r>
            <a:r>
              <a:rPr lang="ru-RU" sz="1600" dirty="0" smtClean="0">
                <a:solidFill>
                  <a:srgbClr val="002060"/>
                </a:solidFill>
                <a:latin typeface="Constantia" pitchFamily="18" charset="0"/>
              </a:rPr>
              <a:t> по содержанию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latin typeface="Constantia" pitchFamily="18" charset="0"/>
              </a:rPr>
              <a:t>В каждом конкретном случае программа должна быть адресной, направленной, личностно-ориентированной, индивидуальной</a:t>
            </a:r>
          </a:p>
          <a:p>
            <a:pPr algn="just">
              <a:buFont typeface="Wingdings" pitchFamily="2" charset="2"/>
              <a:buChar char="ü"/>
            </a:pPr>
            <a:endParaRPr lang="ru-RU" sz="1600" dirty="0" smtClean="0">
              <a:solidFill>
                <a:srgbClr val="002060"/>
              </a:solidFill>
              <a:latin typeface="Constantia" pitchFamily="18" charset="0"/>
            </a:endParaRPr>
          </a:p>
          <a:p>
            <a:pPr algn="just">
              <a:buNone/>
            </a:pPr>
            <a:r>
              <a:rPr lang="en-US" sz="1600" b="1" dirty="0" smtClean="0">
                <a:solidFill>
                  <a:srgbClr val="002060"/>
                </a:solidFill>
                <a:latin typeface="Constantia" pitchFamily="18" charset="0"/>
              </a:rPr>
              <a:t>&amp;</a:t>
            </a:r>
            <a:r>
              <a:rPr lang="ru-RU" sz="1600" dirty="0" smtClean="0">
                <a:solidFill>
                  <a:srgbClr val="002060"/>
                </a:solidFill>
                <a:latin typeface="Constantia" pitchFamily="18" charset="0"/>
              </a:rPr>
              <a:t>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Constantia" pitchFamily="18" charset="0"/>
              </a:rPr>
              <a:t>Фактором риска может выступать отсутствие условий дальнейшего развития уже накопленного потенциала одаренной личности или его реализации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Constantia" pitchFamily="18" charset="0"/>
            </a:endParaRPr>
          </a:p>
        </p:txBody>
      </p:sp>
      <p:pic>
        <p:nvPicPr>
          <p:cNvPr id="4" name="Рисунок 3" descr="C:\Users\АНАСТАСИЯ\Desktop\0a517b7ee7cc696e3b42af659a455c7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628800"/>
            <a:ext cx="50405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user\Desktop\лого ЦТиО.png"/>
          <p:cNvPicPr>
            <a:picLocks noChangeAspect="1" noChangeArrowheads="1"/>
          </p:cNvPicPr>
          <p:nvPr/>
        </p:nvPicPr>
        <p:blipFill>
          <a:blip r:embed="rId4" cstate="print">
            <a:lum contrast="75000"/>
          </a:blip>
          <a:srcRect/>
          <a:stretch>
            <a:fillRect/>
          </a:stretch>
        </p:blipFill>
        <p:spPr bwMode="auto">
          <a:xfrm>
            <a:off x="6948264" y="620688"/>
            <a:ext cx="1105925" cy="792088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05DE-8FF0-4105-BF32-A59A8C2AE61A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39952" y="332656"/>
            <a:ext cx="4320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onstantia" pitchFamily="18" charset="0"/>
                <a:cs typeface="Arial" pitchFamily="34" charset="0"/>
              </a:rPr>
              <a:t>Основные методы реализации проекта</a:t>
            </a:r>
          </a:p>
          <a:p>
            <a:pPr algn="just"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002060"/>
                </a:solidFill>
                <a:latin typeface="Constantia" pitchFamily="18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Constantia" pitchFamily="18" charset="0"/>
                <a:cs typeface="Arial" pitchFamily="34" charset="0"/>
              </a:rPr>
              <a:t>Метод экспертной оценки </a:t>
            </a:r>
          </a:p>
          <a:p>
            <a:pPr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2060"/>
                </a:solidFill>
                <a:latin typeface="Constantia" pitchFamily="18" charset="0"/>
                <a:cs typeface="Arial" pitchFamily="34" charset="0"/>
              </a:rPr>
              <a:t> Метод интервью </a:t>
            </a:r>
          </a:p>
          <a:p>
            <a:pPr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2060"/>
                </a:solidFill>
                <a:latin typeface="Constantia" pitchFamily="18" charset="0"/>
                <a:cs typeface="Arial" pitchFamily="34" charset="0"/>
              </a:rPr>
              <a:t> Метод проектирования</a:t>
            </a:r>
            <a:endParaRPr lang="ru-RU" sz="1600" i="1" dirty="0">
              <a:solidFill>
                <a:srgbClr val="002060"/>
              </a:solidFill>
              <a:latin typeface="Constantia" pitchFamily="18" charset="0"/>
            </a:endParaRPr>
          </a:p>
        </p:txBody>
      </p:sp>
      <p:pic>
        <p:nvPicPr>
          <p:cNvPr id="9" name="Picture 6" descr="DSC036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149080"/>
            <a:ext cx="3312368" cy="2485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79512" y="4221088"/>
            <a:ext cx="32403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  <a:cs typeface="Arial" charset="0"/>
              </a:rPr>
              <a:t>Участие  воспитанниц студии «Грация»  </a:t>
            </a:r>
            <a:r>
              <a:rPr lang="ru-RU" sz="1600" b="1" dirty="0" err="1" smtClean="0">
                <a:solidFill>
                  <a:srgbClr val="F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  <a:cs typeface="Arial" charset="0"/>
              </a:rPr>
              <a:t>ЦТиО</a:t>
            </a:r>
            <a:r>
              <a:rPr lang="ru-RU" sz="1600" b="1" dirty="0" smtClean="0">
                <a:solidFill>
                  <a:srgbClr val="F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  <a:cs typeface="Arial" charset="0"/>
              </a:rPr>
              <a:t> в </a:t>
            </a:r>
          </a:p>
          <a:p>
            <a:pPr algn="ctr"/>
            <a:r>
              <a:rPr lang="ru-RU" sz="1600" b="1" dirty="0" smtClean="0">
                <a:solidFill>
                  <a:srgbClr val="F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  <a:cs typeface="Arial" charset="0"/>
              </a:rPr>
              <a:t>сетевом  инновационном проекте  </a:t>
            </a:r>
          </a:p>
          <a:p>
            <a:pPr algn="ctr"/>
            <a:r>
              <a:rPr lang="ru-RU" sz="1600" b="1" dirty="0" smtClean="0">
                <a:solidFill>
                  <a:srgbClr val="F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  <a:cs typeface="Arial" charset="0"/>
              </a:rPr>
              <a:t>«Единение сердец» </a:t>
            </a:r>
            <a:endParaRPr lang="ru-RU" dirty="0"/>
          </a:p>
        </p:txBody>
      </p:sp>
      <p:pic>
        <p:nvPicPr>
          <p:cNvPr id="14337" name="Picture 1" descr="C:\Users\user\Desktop\С рабочего стола\П Р О Е К Т Ы\Грация\Сайт студии Грация Скрин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1" y="188640"/>
            <a:ext cx="3278413" cy="2520280"/>
          </a:xfrm>
          <a:prstGeom prst="rect">
            <a:avLst/>
          </a:prstGeom>
          <a:noFill/>
        </p:spPr>
      </p:pic>
      <p:pic>
        <p:nvPicPr>
          <p:cNvPr id="14338" name="Picture 2" descr="C:\Users\user\Desktop\С рабочего стола\П Р О Е К Т Ы\Грация\ГРАЦИЯ фото студи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6954" y="2805476"/>
            <a:ext cx="1660830" cy="1170130"/>
          </a:xfrm>
          <a:prstGeom prst="rect">
            <a:avLst/>
          </a:prstGeom>
          <a:noFill/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3851920" y="1556792"/>
            <a:ext cx="2952328" cy="4176464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itchFamily="18" charset="0"/>
                <a:ea typeface="+mn-ea"/>
                <a:cs typeface="+mn-cs"/>
              </a:rPr>
              <a:t>Включение учащихся в социально культурную проектную деятельность  позволяет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itchFamily="18" charset="0"/>
                <a:ea typeface="+mn-ea"/>
                <a:cs typeface="+mn-cs"/>
              </a:rPr>
              <a:t>:</a:t>
            </a:r>
            <a:r>
              <a:rPr kumimoji="0" lang="ru-RU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itchFamily="18" charset="0"/>
                <a:ea typeface="+mn-ea"/>
                <a:cs typeface="+mn-cs"/>
              </a:rPr>
              <a:t>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itchFamily="18" charset="0"/>
                <a:ea typeface="+mn-ea"/>
                <a:cs typeface="+mn-cs"/>
              </a:rPr>
              <a:t>существенно расширить  возможности развития личностного потенциала талантливых детей с высокой мотивацией обучения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itchFamily="18" charset="0"/>
                <a:ea typeface="+mn-ea"/>
                <a:cs typeface="+mn-cs"/>
              </a:rPr>
              <a:t>;</a:t>
            </a:r>
            <a:r>
              <a:rPr kumimoji="0" lang="ru-RU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itchFamily="18" charset="0"/>
                <a:ea typeface="+mn-ea"/>
                <a:cs typeface="+mn-cs"/>
              </a:rPr>
              <a:t>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itchFamily="18" charset="0"/>
                <a:ea typeface="+mn-ea"/>
                <a:cs typeface="+mn-cs"/>
              </a:rPr>
              <a:t>включить  их в ситуацию комплексного междисциплинарного  продуктивного и социального  развития</a:t>
            </a:r>
            <a:endParaRPr kumimoji="0" lang="ru-RU" sz="160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pic>
        <p:nvPicPr>
          <p:cNvPr id="11" name="Picture 2" descr="C:\Users\user\Desktop\С рабочего стола\СЕМИНАРЫ 2016\2 февр\6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2" y="1556792"/>
            <a:ext cx="1959699" cy="2725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6876255" y="4437112"/>
            <a:ext cx="2160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Constantia" pitchFamily="18" charset="0"/>
              </a:rPr>
              <a:t>Выступление учащихся коллектива </a:t>
            </a:r>
          </a:p>
          <a:p>
            <a:pPr algn="ctr"/>
            <a:r>
              <a:rPr lang="en-US" sz="1200" dirty="0" smtClean="0">
                <a:solidFill>
                  <a:srgbClr val="002060"/>
                </a:solidFill>
                <a:latin typeface="Constantia" pitchFamily="18" charset="0"/>
              </a:rPr>
              <a:t>“</a:t>
            </a:r>
            <a:r>
              <a:rPr lang="ru-RU" sz="1200" dirty="0" smtClean="0">
                <a:solidFill>
                  <a:srgbClr val="002060"/>
                </a:solidFill>
                <a:latin typeface="Constantia" pitchFamily="18" charset="0"/>
              </a:rPr>
              <a:t>Грация</a:t>
            </a:r>
            <a:r>
              <a:rPr lang="en-US" sz="1200" dirty="0" smtClean="0">
                <a:solidFill>
                  <a:srgbClr val="002060"/>
                </a:solidFill>
                <a:latin typeface="Constantia" pitchFamily="18" charset="0"/>
              </a:rPr>
              <a:t>”</a:t>
            </a:r>
            <a:r>
              <a:rPr lang="ru-RU" sz="1200" dirty="0" smtClean="0">
                <a:solidFill>
                  <a:srgbClr val="002060"/>
                </a:solidFill>
                <a:latin typeface="Constantia" pitchFamily="18" charset="0"/>
              </a:rPr>
              <a:t> </a:t>
            </a:r>
            <a:r>
              <a:rPr lang="ru-RU" sz="1200" dirty="0" err="1" smtClean="0">
                <a:solidFill>
                  <a:srgbClr val="002060"/>
                </a:solidFill>
                <a:latin typeface="Constantia" pitchFamily="18" charset="0"/>
              </a:rPr>
              <a:t>ЦТиО</a:t>
            </a:r>
            <a:r>
              <a:rPr lang="ru-RU" sz="1200" dirty="0" smtClean="0">
                <a:solidFill>
                  <a:srgbClr val="002060"/>
                </a:solidFill>
                <a:latin typeface="Constantia" pitchFamily="18" charset="0"/>
              </a:rPr>
              <a:t> на городской научно-практической конференции 20.01.2017 </a:t>
            </a:r>
            <a:endParaRPr lang="ru-RU" sz="1200" dirty="0">
              <a:solidFill>
                <a:srgbClr val="002060"/>
              </a:solidFill>
              <a:latin typeface="Constanti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35896" y="5589240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</a:rPr>
              <a:t>Проект  </a:t>
            </a:r>
            <a:r>
              <a:rPr lang="en-US" sz="1200" dirty="0" smtClean="0">
                <a:solidFill>
                  <a:srgbClr val="002060"/>
                </a:solidFill>
              </a:rPr>
              <a:t>“</a:t>
            </a:r>
            <a:r>
              <a:rPr lang="ru-RU" sz="1200" dirty="0" smtClean="0">
                <a:solidFill>
                  <a:srgbClr val="002060"/>
                </a:solidFill>
              </a:rPr>
              <a:t>Единение сердец</a:t>
            </a:r>
            <a:r>
              <a:rPr lang="en-US" sz="1200" dirty="0" smtClean="0">
                <a:solidFill>
                  <a:srgbClr val="002060"/>
                </a:solidFill>
              </a:rPr>
              <a:t>”</a:t>
            </a:r>
            <a:r>
              <a:rPr lang="ru-RU" sz="1200" dirty="0" smtClean="0">
                <a:solidFill>
                  <a:srgbClr val="002060"/>
                </a:solidFill>
              </a:rPr>
              <a:t> стал лауреатом всероссийского конкурса </a:t>
            </a:r>
          </a:p>
          <a:p>
            <a:pPr algn="ctr"/>
            <a:r>
              <a:rPr lang="en-US" sz="1200" dirty="0" smtClean="0">
                <a:solidFill>
                  <a:srgbClr val="002060"/>
                </a:solidFill>
              </a:rPr>
              <a:t>“</a:t>
            </a:r>
            <a:r>
              <a:rPr lang="ru-RU" sz="1200" dirty="0" smtClean="0">
                <a:solidFill>
                  <a:srgbClr val="002060"/>
                </a:solidFill>
              </a:rPr>
              <a:t>За нравственный подвиг учителя</a:t>
            </a:r>
            <a:r>
              <a:rPr lang="en-US" sz="1200" dirty="0" smtClean="0">
                <a:solidFill>
                  <a:srgbClr val="002060"/>
                </a:solidFill>
              </a:rPr>
              <a:t>”</a:t>
            </a:r>
            <a:r>
              <a:rPr lang="ru-RU" sz="1200" dirty="0" smtClean="0">
                <a:solidFill>
                  <a:srgbClr val="002060"/>
                </a:solidFill>
              </a:rPr>
              <a:t>  в 2016 г.</a:t>
            </a:r>
            <a:endParaRPr lang="ru-RU" sz="1200" dirty="0">
              <a:solidFill>
                <a:srgbClr val="002060"/>
              </a:solidFill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05DE-8FF0-4105-BF32-A59A8C2AE61A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2396" y="212271"/>
            <a:ext cx="7486436" cy="1640280"/>
          </a:xfrm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Государственное бюджетное учреждение дополнительного образования </a:t>
            </a:r>
            <a:b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творчества и образования Фрунзенского района Санкт-Петербурга</a:t>
            </a:r>
            <a:b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Федеральное Государственное Казенное Общеобразовательное Учреждение</a:t>
            </a:r>
            <a:b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«Санкт-Петербургское Суворовское военное училище  </a:t>
            </a:r>
            <a:b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Министерства обороны Российской Федерации» </a:t>
            </a: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20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2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pc="6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13425"/>
            <a:ext cx="1115616" cy="13765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868" y="1803449"/>
            <a:ext cx="920198" cy="931285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683328" y="1412776"/>
            <a:ext cx="7249886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Сетевой образовательный проект</a:t>
            </a:r>
          </a:p>
          <a:p>
            <a:pPr algn="ctr"/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 Центра творчества и образования  Фрунзенского района </a:t>
            </a:r>
          </a:p>
          <a:p>
            <a:pPr algn="ctr"/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и Санкт-Петербургского Суворовского военного училища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«В  ТРАДИЦИЯХ   ОТЕЧЕСТВА» 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- лауреат  городского конкурса  сетевых образовательных проектов 2016 г.</a:t>
            </a:r>
          </a:p>
          <a:p>
            <a:pPr algn="ctr"/>
            <a:endParaRPr lang="ru-RU" sz="1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algn="r"/>
            <a:r>
              <a:rPr lang="ru-RU" sz="1000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Разработчики и руководители проекта:</a:t>
            </a:r>
            <a:endParaRPr lang="ru-RU" sz="1000" dirty="0" smtClean="0">
              <a:solidFill>
                <a:schemeClr val="accent3">
                  <a:lumMod val="50000"/>
                </a:schemeClr>
              </a:solidFill>
              <a:latin typeface="Constantia" pitchFamily="18" charset="0"/>
            </a:endParaRPr>
          </a:p>
          <a:p>
            <a:pPr algn="r"/>
            <a:r>
              <a:rPr lang="ru-RU" sz="1000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Кравцова Светлана Михайловна, </a:t>
            </a:r>
            <a:endParaRPr lang="ru-RU" sz="1000" dirty="0" smtClean="0">
              <a:solidFill>
                <a:schemeClr val="accent3">
                  <a:lumMod val="50000"/>
                </a:schemeClr>
              </a:solidFill>
              <a:latin typeface="Constantia" pitchFamily="18" charset="0"/>
            </a:endParaRPr>
          </a:p>
          <a:p>
            <a:pPr algn="r"/>
            <a:r>
              <a:rPr lang="ru-RU" sz="1000" i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заведующий хореографическим отделом </a:t>
            </a:r>
            <a:r>
              <a:rPr lang="ru-RU" sz="1000" i="1" dirty="0" err="1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ЦТиО</a:t>
            </a:r>
            <a:r>
              <a:rPr lang="ru-RU" sz="1000" i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, </a:t>
            </a:r>
            <a:endParaRPr lang="ru-RU" sz="1000" dirty="0" smtClean="0">
              <a:solidFill>
                <a:schemeClr val="accent3">
                  <a:lumMod val="50000"/>
                </a:schemeClr>
              </a:solidFill>
              <a:latin typeface="Constantia" pitchFamily="18" charset="0"/>
            </a:endParaRPr>
          </a:p>
          <a:p>
            <a:pPr algn="r"/>
            <a:r>
              <a:rPr lang="ru-RU" sz="1000" i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педагог дополнительного образования; </a:t>
            </a:r>
          </a:p>
          <a:p>
            <a:pPr algn="r"/>
            <a:r>
              <a:rPr lang="ru-RU" sz="1000" i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почетный работник общего образования РФ</a:t>
            </a:r>
            <a:endParaRPr lang="ru-RU" sz="1000" dirty="0" smtClean="0">
              <a:solidFill>
                <a:schemeClr val="accent3">
                  <a:lumMod val="50000"/>
                </a:schemeClr>
              </a:solidFill>
              <a:latin typeface="Constantia" pitchFamily="18" charset="0"/>
            </a:endParaRPr>
          </a:p>
          <a:p>
            <a:pPr algn="r"/>
            <a:r>
              <a:rPr lang="ru-RU" sz="1000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 </a:t>
            </a:r>
            <a:r>
              <a:rPr lang="ru-RU" sz="1000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Ионе Екатерина Анатольевна,</a:t>
            </a:r>
            <a:endParaRPr lang="ru-RU" sz="1000" dirty="0" smtClean="0">
              <a:solidFill>
                <a:schemeClr val="accent3">
                  <a:lumMod val="50000"/>
                </a:schemeClr>
              </a:solidFill>
              <a:latin typeface="Constantia" pitchFamily="18" charset="0"/>
            </a:endParaRPr>
          </a:p>
          <a:p>
            <a:pPr algn="r"/>
            <a:r>
              <a:rPr lang="ru-RU" sz="1000" i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 методист, педагог дополнительного образования </a:t>
            </a:r>
            <a:r>
              <a:rPr lang="ru-RU" sz="1000" i="1" dirty="0" err="1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ЦТиО</a:t>
            </a:r>
            <a:r>
              <a:rPr lang="ru-RU" sz="1000" i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;</a:t>
            </a:r>
            <a:endParaRPr lang="ru-RU" sz="1000" dirty="0" smtClean="0">
              <a:solidFill>
                <a:schemeClr val="accent3">
                  <a:lumMod val="50000"/>
                </a:schemeClr>
              </a:solidFill>
              <a:latin typeface="Constantia" pitchFamily="18" charset="0"/>
            </a:endParaRPr>
          </a:p>
          <a:p>
            <a:pPr algn="r"/>
            <a:r>
              <a:rPr lang="ru-RU" sz="1000" i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почетный работник общего образования РФ</a:t>
            </a:r>
            <a:endParaRPr lang="ru-RU" sz="1000" dirty="0" smtClean="0">
              <a:solidFill>
                <a:schemeClr val="accent3">
                  <a:lumMod val="50000"/>
                </a:schemeClr>
              </a:solidFill>
              <a:latin typeface="Constantia" pitchFamily="18" charset="0"/>
            </a:endParaRPr>
          </a:p>
          <a:p>
            <a:pPr algn="r"/>
            <a:r>
              <a:rPr lang="ru-RU" sz="1000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Консультант проекта:</a:t>
            </a:r>
            <a:endParaRPr lang="ru-RU" sz="1000" dirty="0" smtClean="0">
              <a:solidFill>
                <a:schemeClr val="accent3">
                  <a:lumMod val="50000"/>
                </a:schemeClr>
              </a:solidFill>
              <a:latin typeface="Constantia" pitchFamily="18" charset="0"/>
            </a:endParaRPr>
          </a:p>
          <a:p>
            <a:pPr algn="r"/>
            <a:r>
              <a:rPr lang="ru-RU" sz="1000" b="1" dirty="0" err="1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Корчуганова</a:t>
            </a:r>
            <a:r>
              <a:rPr lang="ru-RU" sz="1000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 Ирина Павловна</a:t>
            </a:r>
            <a:r>
              <a:rPr lang="ru-RU" sz="1000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, </a:t>
            </a:r>
          </a:p>
          <a:p>
            <a:pPr algn="r"/>
            <a:r>
              <a:rPr lang="ru-RU" sz="1000" i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методист; кандидат психологических наук</a:t>
            </a:r>
            <a:endParaRPr lang="ru-RU" sz="1200" b="1" dirty="0" smtClean="0">
              <a:solidFill>
                <a:schemeClr val="accent3">
                  <a:lumMod val="50000"/>
                </a:schemeClr>
              </a:solidFill>
              <a:latin typeface="Constantia" pitchFamily="18" charset="0"/>
            </a:endParaRPr>
          </a:p>
        </p:txBody>
      </p:sp>
      <p:pic>
        <p:nvPicPr>
          <p:cNvPr id="42" name="Picture 3" descr="C:\Documents and Settings\User\Рабочий стол\НОВОЕ - 2015 - 2016 уч. .г\ПРОЕКТЫ\В ТРАДИЦИЯХ ОТЕЧЕСТВА\СВУ - конкурс- 2015-2016\Фотографии с мероприятий\06.05.15 - 70 -летие Великой Победы\IMG_46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2636911"/>
            <a:ext cx="3456384" cy="2572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547664" y="4509120"/>
            <a:ext cx="302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  <a:cs typeface="Arial" charset="0"/>
              </a:rPr>
              <a:t>Участие  учащихся </a:t>
            </a:r>
            <a:r>
              <a:rPr lang="ru-RU" sz="1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  <a:cs typeface="Arial" charset="0"/>
              </a:rPr>
              <a:t>ЦТиО</a:t>
            </a:r>
            <a:r>
              <a:rPr lang="ru-RU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  <a:cs typeface="Arial" charset="0"/>
              </a:rPr>
              <a:t> в </a:t>
            </a:r>
          </a:p>
          <a:p>
            <a:pPr algn="ctr"/>
            <a:r>
              <a:rPr lang="ru-RU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  <a:cs typeface="Arial" charset="0"/>
              </a:rPr>
              <a:t>сетевом  образовательном  проекте  </a:t>
            </a:r>
          </a:p>
          <a:p>
            <a:pPr algn="ctr"/>
            <a:r>
              <a:rPr lang="ru-RU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  <a:cs typeface="Arial" charset="0"/>
              </a:rPr>
              <a:t>«В традициях отечества»</a:t>
            </a:r>
            <a:endParaRPr lang="ru-RU" sz="1200" dirty="0">
              <a:solidFill>
                <a:srgbClr val="FFFF00"/>
              </a:solidFill>
            </a:endParaRPr>
          </a:p>
        </p:txBody>
      </p:sp>
      <p:pic>
        <p:nvPicPr>
          <p:cNvPr id="24578" name="Picture 2" descr="http://graziya.ru/otechestv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4581128"/>
            <a:ext cx="2791798" cy="175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05DE-8FF0-4105-BF32-A59A8C2AE61A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8482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36104"/>
          </a:xfrm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ru-RU" sz="2400" b="1" dirty="0" smtClean="0">
                <a:solidFill>
                  <a:srgbClr val="453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Метод экспертной оценки</a:t>
            </a:r>
            <a:endParaRPr lang="ru-RU" sz="4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196752"/>
            <a:ext cx="7992888" cy="5256584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Метод экспертной оценки в реализации проекта применяется с целью анализа ситуации развития ребенка, сравнения уровней  развития специальных способностей  с уровнем освоения образовательной программы, определения личностных качеств одаренных детей</a:t>
            </a:r>
          </a:p>
          <a:p>
            <a:pPr algn="just"/>
            <a:r>
              <a:rPr lang="ru-RU" sz="1600" dirty="0" smtClean="0">
                <a:solidFill>
                  <a:srgbClr val="920000"/>
                </a:solidFill>
                <a:latin typeface="Constantia" pitchFamily="18" charset="0"/>
              </a:rPr>
              <a:t>Результатом является осознание педагогом возможностей ребенка, определение степени реализации личностного потенциала и готовность взрослых создавать дополнительные возможности для развития и реализации потенциала ребенка</a:t>
            </a:r>
          </a:p>
          <a:p>
            <a:pPr algn="just"/>
            <a:r>
              <a:rPr lang="ru-RU" sz="1600" dirty="0" smtClean="0">
                <a:solidFill>
                  <a:srgbClr val="920000"/>
                </a:solidFill>
                <a:latin typeface="Constantia" pitchFamily="18" charset="0"/>
              </a:rPr>
              <a:t>Для получения информации в виде экспертной оценки (субъективного мнения педагога по поводу личностных качеств и уровня развития специальных способностей) была разработана специальная схема-таблица, которая заполнялась педагогами в электронном или письменном  виде </a:t>
            </a:r>
          </a:p>
          <a:p>
            <a:pPr algn="just"/>
            <a:r>
              <a:rPr lang="ru-RU" sz="1600" dirty="0" smtClean="0">
                <a:solidFill>
                  <a:srgbClr val="920000"/>
                </a:solidFill>
                <a:latin typeface="Constantia" pitchFamily="18" charset="0"/>
              </a:rPr>
              <a:t>Полученные данные обрабатывались и анализировались совместно с педагогами</a:t>
            </a:r>
          </a:p>
          <a:p>
            <a:pPr algn="just"/>
            <a:r>
              <a:rPr lang="ru-RU" sz="1600" dirty="0" smtClean="0">
                <a:solidFill>
                  <a:srgbClr val="920000"/>
                </a:solidFill>
                <a:latin typeface="Constantia" pitchFamily="18" charset="0"/>
              </a:rPr>
              <a:t>В случае затруднений, с педагогами велась индивидуальная работа (консультирование или совместное заполнение таблиц)</a:t>
            </a:r>
          </a:p>
          <a:p>
            <a:pPr algn="just"/>
            <a:r>
              <a:rPr lang="ru-RU" sz="1600" dirty="0" smtClean="0">
                <a:solidFill>
                  <a:srgbClr val="920000"/>
                </a:solidFill>
                <a:latin typeface="Constantia" pitchFamily="18" charset="0"/>
              </a:rPr>
              <a:t>Логическим продолжением  этой работы стало прогнозирование развитие ребенка и разработка мер необходимой поддержки</a:t>
            </a:r>
          </a:p>
          <a:p>
            <a:pPr algn="just"/>
            <a:r>
              <a:rPr lang="ru-RU" sz="1600" dirty="0" smtClean="0">
                <a:solidFill>
                  <a:srgbClr val="920000"/>
                </a:solidFill>
                <a:latin typeface="Constantia" pitchFamily="18" charset="0"/>
              </a:rPr>
              <a:t>В  реализации данного этапа проекта приняли участие 24 педагога и 247 воспитанников различных коллективов Центра  творчества и образования</a:t>
            </a:r>
          </a:p>
          <a:p>
            <a:pPr algn="just"/>
            <a:endParaRPr lang="ru-RU" sz="1400" dirty="0" smtClean="0">
              <a:solidFill>
                <a:srgbClr val="920000"/>
              </a:solidFill>
              <a:latin typeface="Constantia" pitchFamily="18" charset="0"/>
            </a:endParaRPr>
          </a:p>
          <a:p>
            <a:pPr algn="just"/>
            <a:endParaRPr lang="ru-RU" sz="1400" dirty="0">
              <a:solidFill>
                <a:srgbClr val="920000"/>
              </a:solidFill>
              <a:latin typeface="Constantia" pitchFamily="18" charset="0"/>
            </a:endParaRPr>
          </a:p>
        </p:txBody>
      </p:sp>
      <p:pic>
        <p:nvPicPr>
          <p:cNvPr id="4" name="Рисунок 3" descr="C:\Users\АНАСТАСИЯ\Desktop\0a517b7ee7cc696e3b42af659a455c7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548680"/>
            <a:ext cx="50405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05DE-8FF0-4105-BF32-A59A8C2AE61A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ru-RU" sz="2400" b="1" dirty="0" smtClean="0">
                <a:solidFill>
                  <a:srgbClr val="9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Метод интервью</a:t>
            </a:r>
            <a:endParaRPr lang="ru-RU" sz="2400" dirty="0">
              <a:solidFill>
                <a:srgbClr val="9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052736"/>
            <a:ext cx="8352928" cy="5073427"/>
          </a:xfrm>
        </p:spPr>
        <p:txBody>
          <a:bodyPr>
            <a:noAutofit/>
          </a:bodyPr>
          <a:lstStyle/>
          <a:p>
            <a:pPr algn="just">
              <a:lnSpc>
                <a:spcPct val="90000"/>
              </a:lnSpc>
            </a:pPr>
            <a:r>
              <a:rPr lang="ru-RU" sz="1600" dirty="0" smtClean="0">
                <a:solidFill>
                  <a:srgbClr val="453090"/>
                </a:solidFill>
                <a:latin typeface="Georgia" pitchFamily="18" charset="0"/>
                <a:cs typeface="Times New Roman" pitchFamily="18" charset="0"/>
              </a:rPr>
              <a:t>Метод интервью относится к категории вербально-коммуникативных и </a:t>
            </a:r>
            <a:r>
              <a:rPr lang="ru-RU" sz="1600" dirty="0" smtClean="0">
                <a:solidFill>
                  <a:srgbClr val="453090"/>
                </a:solidFill>
                <a:latin typeface="Times New Roman" pitchFamily="18" charset="0"/>
              </a:rPr>
              <a:t>п</a:t>
            </a:r>
            <a:r>
              <a:rPr lang="ru-RU" sz="1600" dirty="0" smtClean="0">
                <a:solidFill>
                  <a:srgbClr val="453090"/>
                </a:solidFill>
                <a:latin typeface="Georgia" pitchFamily="18" charset="0"/>
                <a:cs typeface="Times New Roman" pitchFamily="18" charset="0"/>
              </a:rPr>
              <a:t>озволяет получить необходимую информацию в процессе беседы по заранее подготовленному плану</a:t>
            </a:r>
          </a:p>
          <a:p>
            <a:pPr algn="just">
              <a:lnSpc>
                <a:spcPct val="90000"/>
              </a:lnSpc>
            </a:pPr>
            <a:r>
              <a:rPr lang="ru-RU" sz="1600" dirty="0" smtClean="0">
                <a:solidFill>
                  <a:srgbClr val="453090"/>
                </a:solidFill>
                <a:latin typeface="Georgia" pitchFamily="18" charset="0"/>
                <a:cs typeface="Times New Roman" pitchFamily="18" charset="0"/>
              </a:rPr>
              <a:t>По степени формализации разработанные методики интервью для воспитанников, педагогов и родителей можно отнести к категории полустандартизованных, т.к. в интервью заранее определены формулировки вопросов и их последовательность, процедура проведения интервью допускает возможность руководствоваться как перечнем строго необходимых, так и возможных вопросов</a:t>
            </a:r>
          </a:p>
          <a:p>
            <a:pPr algn="just">
              <a:lnSpc>
                <a:spcPct val="90000"/>
              </a:lnSpc>
            </a:pPr>
            <a:r>
              <a:rPr lang="ru-RU" sz="1600" dirty="0" smtClean="0">
                <a:solidFill>
                  <a:srgbClr val="453090"/>
                </a:solidFill>
                <a:latin typeface="Georgia" pitchFamily="18" charset="0"/>
                <a:cs typeface="Times New Roman" pitchFamily="18" charset="0"/>
              </a:rPr>
              <a:t>Интервью проводилось в индивидуальной форме</a:t>
            </a:r>
          </a:p>
          <a:p>
            <a:pPr algn="just">
              <a:lnSpc>
                <a:spcPct val="90000"/>
              </a:lnSpc>
              <a:buNone/>
            </a:pPr>
            <a:r>
              <a:rPr lang="ru-RU" sz="1600" b="1" dirty="0" smtClean="0">
                <a:solidFill>
                  <a:srgbClr val="920000"/>
                </a:solidFill>
                <a:latin typeface="Constantia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920000"/>
                </a:solidFill>
                <a:latin typeface="Constantia" pitchFamily="18" charset="0"/>
                <a:cs typeface="Times New Roman" pitchFamily="18" charset="0"/>
              </a:rPr>
              <a:t>Содержательно, интервью включает </a:t>
            </a:r>
          </a:p>
          <a:p>
            <a:pPr algn="just">
              <a:lnSpc>
                <a:spcPct val="90000"/>
              </a:lnSpc>
              <a:buNone/>
            </a:pPr>
            <a:r>
              <a:rPr lang="ru-RU" sz="1600" dirty="0" smtClean="0">
                <a:solidFill>
                  <a:srgbClr val="920000"/>
                </a:solidFill>
                <a:latin typeface="Constantia" pitchFamily="18" charset="0"/>
                <a:cs typeface="Times New Roman" pitchFamily="18" charset="0"/>
              </a:rPr>
              <a:t>	три основные группы вопросов, отражающих: </a:t>
            </a:r>
          </a:p>
          <a:p>
            <a:pPr algn="just">
              <a:lnSpc>
                <a:spcPct val="90000"/>
              </a:lnSpc>
            </a:pPr>
            <a:r>
              <a:rPr lang="ru-RU" sz="1600" dirty="0" smtClean="0">
                <a:solidFill>
                  <a:srgbClr val="453090"/>
                </a:solidFill>
                <a:latin typeface="Constantia" pitchFamily="18" charset="0"/>
                <a:cs typeface="Times New Roman" pitchFamily="18" charset="0"/>
              </a:rPr>
              <a:t>особенности проявления и развития способностей; </a:t>
            </a:r>
          </a:p>
          <a:p>
            <a:pPr algn="just">
              <a:lnSpc>
                <a:spcPct val="90000"/>
              </a:lnSpc>
            </a:pPr>
            <a:r>
              <a:rPr lang="ru-RU" sz="1600" dirty="0" smtClean="0">
                <a:solidFill>
                  <a:srgbClr val="453090"/>
                </a:solidFill>
                <a:latin typeface="Constantia" pitchFamily="18" charset="0"/>
                <a:cs typeface="Times New Roman" pitchFamily="18" charset="0"/>
              </a:rPr>
              <a:t>личностную направленность и доминирующую мотивацию деятельности; </a:t>
            </a:r>
          </a:p>
          <a:p>
            <a:pPr algn="just">
              <a:lnSpc>
                <a:spcPct val="90000"/>
              </a:lnSpc>
            </a:pPr>
            <a:r>
              <a:rPr lang="ru-RU" sz="1600" dirty="0" smtClean="0">
                <a:solidFill>
                  <a:srgbClr val="453090"/>
                </a:solidFill>
                <a:latin typeface="Constantia" pitchFamily="18" charset="0"/>
                <a:cs typeface="Times New Roman" pitchFamily="18" charset="0"/>
              </a:rPr>
              <a:t>личностные особенности ребенка</a:t>
            </a:r>
          </a:p>
          <a:p>
            <a:pPr algn="just">
              <a:lnSpc>
                <a:spcPct val="90000"/>
              </a:lnSpc>
              <a:buNone/>
            </a:pPr>
            <a:r>
              <a:rPr lang="ru-RU" sz="1600" dirty="0" smtClean="0">
                <a:solidFill>
                  <a:srgbClr val="453090"/>
                </a:solidFill>
                <a:latin typeface="Constantia" pitchFamily="18" charset="0"/>
                <a:cs typeface="Times New Roman" pitchFamily="18" charset="0"/>
              </a:rPr>
              <a:t> 	Вопросы интервью родителей направлены на изучение личности ребенка</a:t>
            </a:r>
          </a:p>
          <a:p>
            <a:pPr algn="just">
              <a:lnSpc>
                <a:spcPct val="90000"/>
              </a:lnSpc>
            </a:pPr>
            <a:r>
              <a:rPr lang="ru-RU" sz="1600" dirty="0" smtClean="0">
                <a:solidFill>
                  <a:srgbClr val="453090"/>
                </a:solidFill>
                <a:latin typeface="Constantia" pitchFamily="18" charset="0"/>
                <a:cs typeface="Times New Roman" pitchFamily="18" charset="0"/>
              </a:rPr>
              <a:t>Вопросы интервью педагогов направлены на изучение личности педагога</a:t>
            </a:r>
          </a:p>
          <a:p>
            <a:pPr algn="just">
              <a:lnSpc>
                <a:spcPct val="90000"/>
              </a:lnSpc>
            </a:pPr>
            <a:r>
              <a:rPr lang="ru-RU" sz="1600" dirty="0" smtClean="0">
                <a:solidFill>
                  <a:srgbClr val="453090"/>
                </a:solidFill>
                <a:latin typeface="Constantia" pitchFamily="18" charset="0"/>
                <a:cs typeface="Times New Roman" pitchFamily="18" charset="0"/>
              </a:rPr>
              <a:t> Интервью для детей младшего школьного возраста содержит   26 вопросов и проводится в течении 30 минут; для подростков и юношей, родителей и педагогов - содержит    36 - 39  вопросов и  проводится в течении одного часа</a:t>
            </a:r>
          </a:p>
          <a:p>
            <a:pPr algn="just"/>
            <a:endParaRPr lang="ru-RU" sz="1600" dirty="0" smtClean="0">
              <a:solidFill>
                <a:srgbClr val="920000"/>
              </a:solidFill>
              <a:latin typeface="Constantia" pitchFamily="18" charset="0"/>
            </a:endParaRPr>
          </a:p>
          <a:p>
            <a:pPr algn="just"/>
            <a:endParaRPr lang="ru-RU" sz="1600" dirty="0" smtClean="0">
              <a:solidFill>
                <a:srgbClr val="920000"/>
              </a:solidFill>
              <a:latin typeface="Constantia" pitchFamily="18" charset="0"/>
            </a:endParaRPr>
          </a:p>
          <a:p>
            <a:pPr algn="just"/>
            <a:endParaRPr lang="ru-RU" sz="1600" dirty="0">
              <a:solidFill>
                <a:srgbClr val="920000"/>
              </a:solidFill>
              <a:latin typeface="Constantia" pitchFamily="18" charset="0"/>
            </a:endParaRPr>
          </a:p>
        </p:txBody>
      </p:sp>
      <p:pic>
        <p:nvPicPr>
          <p:cNvPr id="4" name="Рисунок 3" descr="C:\Users\АНАСТАСИЯ\Desktop\0a517b7ee7cc696e3b42af659a455c7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332656"/>
            <a:ext cx="57606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05DE-8FF0-4105-BF32-A59A8C2AE61A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</TotalTime>
  <Words>763</Words>
  <Application>Microsoft Office PowerPoint</Application>
  <PresentationFormat>Экран (4:3)</PresentationFormat>
  <Paragraphs>176</Paragraphs>
  <Slides>19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    В ГБУ ДО Центре творчества и образования Фрунзенского района Санкт-Петербурга реализуется проект  «Системное сопровождение развития одаренной личности в условиях дополнительного образования», который позволяет интегрировать и развивать комплекс мер, реализуемых в  данном направлении во всех отделах, студиях,  творческих коллективах учреждения в единую систему  </vt:lpstr>
      <vt:lpstr> Модель  “Системное  сопровождение развития   одаренной личности”  включает ряд направлений</vt:lpstr>
      <vt:lpstr>Графическое изображение модели   “Системное сопровождение  развития одаренной личности”  отражает взаимосвязь всех её направлений</vt:lpstr>
      <vt:lpstr>Поддержка развития ребенка </vt:lpstr>
      <vt:lpstr>Слайд 6</vt:lpstr>
      <vt:lpstr>Государственное бюджетное учреждение дополнительного образования  Центр творчества и образования Фрунзенского района Санкт-Петербурга Федеральное Государственное Казенное Общеобразовательное Учреждение «Санкт-Петербургское Суворовское военное училище   Министерства обороны Российской Федерации»   </vt:lpstr>
      <vt:lpstr>Метод экспертной оценки</vt:lpstr>
      <vt:lpstr>Метод интервью</vt:lpstr>
      <vt:lpstr>Слайд 10</vt:lpstr>
      <vt:lpstr>Молодежный фестиваль   «В согласии – будущее, в единстве – жизнь!»</vt:lpstr>
      <vt:lpstr>Слайд 12</vt:lpstr>
      <vt:lpstr>Слайд 13</vt:lpstr>
      <vt:lpstr>Слайд 14</vt:lpstr>
      <vt:lpstr>Слайд 15</vt:lpstr>
      <vt:lpstr> Поддержка одаренных детей и талантливой молодежи </vt:lpstr>
      <vt:lpstr>19 мая 2017 года в  Академии талантов Санкт-Петербурга  состоялось  награждение учащихся  ЦТиО за выдающиеся творческие достижения  </vt:lpstr>
      <vt:lpstr>Проект  “Системное сопровождение  одаренной личности  в условиях дополнительного образования” “Творческие встречи  в Центре творчества и образования” </vt:lpstr>
      <vt:lpstr>Слайд 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SysAdm</dc:creator>
  <cp:lastModifiedBy>user</cp:lastModifiedBy>
  <cp:revision>174</cp:revision>
  <dcterms:created xsi:type="dcterms:W3CDTF">2013-05-16T12:16:18Z</dcterms:created>
  <dcterms:modified xsi:type="dcterms:W3CDTF">2017-11-20T14:32:09Z</dcterms:modified>
</cp:coreProperties>
</file>